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12"/>
  </p:handoutMasterIdLst>
  <p:sldIdLst>
    <p:sldId id="256" r:id="rId2"/>
    <p:sldId id="257" r:id="rId3"/>
    <p:sldId id="268" r:id="rId4"/>
    <p:sldId id="269" r:id="rId5"/>
    <p:sldId id="260" r:id="rId6"/>
    <p:sldId id="270" r:id="rId7"/>
    <p:sldId id="262" r:id="rId8"/>
    <p:sldId id="263" r:id="rId9"/>
    <p:sldId id="272" r:id="rId10"/>
    <p:sldId id="271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EB0BFB-8EAC-4D39-8BB6-B3AE64BD54F9}" type="datetimeFigureOut">
              <a:rPr lang="en-US" smtClean="0"/>
              <a:pPr/>
              <a:t>10/18/2013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C18B00-B561-4000-8AC1-DE3FED6E100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B0F89-3311-4142-8402-01C5558CD6FC}" type="datetimeFigureOut">
              <a:rPr lang="en-US" smtClean="0"/>
              <a:pPr/>
              <a:t>10/18/2013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A6E15-7C74-4536-92DF-5DE98C1617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B0F89-3311-4142-8402-01C5558CD6FC}" type="datetimeFigureOut">
              <a:rPr lang="en-US" smtClean="0"/>
              <a:pPr/>
              <a:t>10/18/2013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A6E15-7C74-4536-92DF-5DE98C1617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B0F89-3311-4142-8402-01C5558CD6FC}" type="datetimeFigureOut">
              <a:rPr lang="en-US" smtClean="0"/>
              <a:pPr/>
              <a:t>10/18/2013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A6E15-7C74-4536-92DF-5DE98C1617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B0F89-3311-4142-8402-01C5558CD6FC}" type="datetimeFigureOut">
              <a:rPr lang="en-US" smtClean="0"/>
              <a:pPr/>
              <a:t>10/18/2013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A6E15-7C74-4536-92DF-5DE98C1617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B0F89-3311-4142-8402-01C5558CD6FC}" type="datetimeFigureOut">
              <a:rPr lang="en-US" smtClean="0"/>
              <a:pPr/>
              <a:t>10/18/2013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25CA6E15-7C74-4536-92DF-5DE98C1617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B0F89-3311-4142-8402-01C5558CD6FC}" type="datetimeFigureOut">
              <a:rPr lang="en-US" smtClean="0"/>
              <a:pPr/>
              <a:t>10/18/2013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A6E15-7C74-4536-92DF-5DE98C1617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B0F89-3311-4142-8402-01C5558CD6FC}" type="datetimeFigureOut">
              <a:rPr lang="en-US" smtClean="0"/>
              <a:pPr/>
              <a:t>10/18/2013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A6E15-7C74-4536-92DF-5DE98C1617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B0F89-3311-4142-8402-01C5558CD6FC}" type="datetimeFigureOut">
              <a:rPr lang="en-US" smtClean="0"/>
              <a:pPr/>
              <a:t>10/18/2013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A6E15-7C74-4536-92DF-5DE98C1617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B0F89-3311-4142-8402-01C5558CD6FC}" type="datetimeFigureOut">
              <a:rPr lang="en-US" smtClean="0"/>
              <a:pPr/>
              <a:t>10/18/2013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A6E15-7C74-4536-92DF-5DE98C1617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B0F89-3311-4142-8402-01C5558CD6FC}" type="datetimeFigureOut">
              <a:rPr lang="en-US" smtClean="0"/>
              <a:pPr/>
              <a:t>10/18/2013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A6E15-7C74-4536-92DF-5DE98C1617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B0F89-3311-4142-8402-01C5558CD6FC}" type="datetimeFigureOut">
              <a:rPr lang="en-US" smtClean="0"/>
              <a:pPr/>
              <a:t>10/18/2013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A6E15-7C74-4536-92DF-5DE98C1617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35BB0F89-3311-4142-8402-01C5558CD6FC}" type="datetimeFigureOut">
              <a:rPr lang="en-US" smtClean="0"/>
              <a:pPr/>
              <a:t>10/18/2013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25CA6E15-7C74-4536-92DF-5DE98C16170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slideLayout" Target="../slideLayouts/slideLayout1.xml"/><Relationship Id="rId1" Type="http://schemas.openxmlformats.org/officeDocument/2006/relationships/audio" Target="../media/audio1.wav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gif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1.wav"/><Relationship Id="rId4" Type="http://schemas.openxmlformats.org/officeDocument/2006/relationships/image" Target="../media/image1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1.wav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1.wav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1.wav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1.wav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1.wav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1.wav"/><Relationship Id="rId4" Type="http://schemas.openxmlformats.org/officeDocument/2006/relationships/image" Target="../media/image1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1.wav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1.wav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228600"/>
            <a:ext cx="8229600" cy="18288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DJ Cross Stitch" pitchFamily="2" charset="0"/>
              </a:rPr>
              <a:t>Money Counts in the Library #1</a:t>
            </a:r>
            <a:endParaRPr lang="en-US" dirty="0">
              <a:solidFill>
                <a:schemeClr val="bg1"/>
              </a:solidFill>
              <a:latin typeface="DJ Cross Stitch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2438400"/>
            <a:ext cx="7239000" cy="990600"/>
          </a:xfrm>
        </p:spPr>
        <p:txBody>
          <a:bodyPr/>
          <a:lstStyle/>
          <a:p>
            <a:r>
              <a:rPr lang="en-US" dirty="0" smtClean="0"/>
              <a:t>How much are the following books worth?</a:t>
            </a:r>
            <a:endParaRPr lang="en-US" dirty="0"/>
          </a:p>
        </p:txBody>
      </p:sp>
      <p:sp>
        <p:nvSpPr>
          <p:cNvPr id="4" name="Shape 86"/>
          <p:cNvSpPr/>
          <p:nvPr/>
        </p:nvSpPr>
        <p:spPr>
          <a:xfrm>
            <a:off x="685800" y="4038600"/>
            <a:ext cx="1317000" cy="1397399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spAutoFit/>
          </a:bodyPr>
          <a:lstStyle/>
          <a:p>
            <a:endParaRPr dirty="0"/>
          </a:p>
        </p:txBody>
      </p:sp>
      <p:sp>
        <p:nvSpPr>
          <p:cNvPr id="5" name="Shape 86"/>
          <p:cNvSpPr/>
          <p:nvPr/>
        </p:nvSpPr>
        <p:spPr>
          <a:xfrm>
            <a:off x="2057400" y="4038600"/>
            <a:ext cx="1317000" cy="1397399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spAutoFit/>
          </a:bodyPr>
          <a:lstStyle/>
          <a:p>
            <a:endParaRPr/>
          </a:p>
        </p:txBody>
      </p:sp>
      <p:sp>
        <p:nvSpPr>
          <p:cNvPr id="6" name="Shape 86"/>
          <p:cNvSpPr/>
          <p:nvPr/>
        </p:nvSpPr>
        <p:spPr>
          <a:xfrm>
            <a:off x="3429000" y="4038600"/>
            <a:ext cx="1317000" cy="1397399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spAutoFit/>
          </a:bodyPr>
          <a:lstStyle/>
          <a:p>
            <a:endParaRPr/>
          </a:p>
        </p:txBody>
      </p:sp>
      <p:sp>
        <p:nvSpPr>
          <p:cNvPr id="7" name="Shape 87"/>
          <p:cNvSpPr txBox="1"/>
          <p:nvPr/>
        </p:nvSpPr>
        <p:spPr>
          <a:xfrm>
            <a:off x="838200" y="4114800"/>
            <a:ext cx="1012525" cy="1200298"/>
          </a:xfrm>
          <a:prstGeom prst="rect">
            <a:avLst/>
          </a:prstGeom>
          <a:noFill/>
        </p:spPr>
        <p:txBody>
          <a:bodyPr wrap="square" lIns="91425" tIns="91425" rIns="91425" bIns="91425" anchor="t" anchorCtr="0">
            <a:spAutoFit/>
          </a:bodyPr>
          <a:lstStyle/>
          <a:p>
            <a:pPr lvl="0" algn="ctr" rtl="0">
              <a:buNone/>
            </a:pPr>
            <a:r>
              <a:rPr lang="en" sz="2400" b="1" dirty="0">
                <a:solidFill>
                  <a:schemeClr val="bg1"/>
                </a:solidFill>
              </a:rPr>
              <a:t>E</a:t>
            </a:r>
          </a:p>
          <a:p>
            <a:pPr algn="ctr"/>
            <a:endParaRPr dirty="0">
              <a:solidFill>
                <a:schemeClr val="bg1"/>
              </a:solidFill>
            </a:endParaRPr>
          </a:p>
          <a:p>
            <a:pPr lvl="0" algn="ctr" rtl="0">
              <a:buNone/>
            </a:pPr>
            <a:r>
              <a:rPr lang="en" sz="2400" b="1" dirty="0">
                <a:solidFill>
                  <a:schemeClr val="bg1"/>
                </a:solidFill>
              </a:rPr>
              <a:t>WIL</a:t>
            </a:r>
          </a:p>
        </p:txBody>
      </p:sp>
      <p:sp>
        <p:nvSpPr>
          <p:cNvPr id="8" name="Shape 87"/>
          <p:cNvSpPr txBox="1"/>
          <p:nvPr/>
        </p:nvSpPr>
        <p:spPr>
          <a:xfrm>
            <a:off x="2209800" y="4114800"/>
            <a:ext cx="1012525" cy="1200298"/>
          </a:xfrm>
          <a:prstGeom prst="rect">
            <a:avLst/>
          </a:prstGeom>
          <a:noFill/>
        </p:spPr>
        <p:txBody>
          <a:bodyPr wrap="square" lIns="91425" tIns="91425" rIns="91425" bIns="91425" anchor="t" anchorCtr="0">
            <a:spAutoFit/>
          </a:bodyPr>
          <a:lstStyle/>
          <a:p>
            <a:pPr lvl="0" algn="ctr" rtl="0">
              <a:buNone/>
            </a:pPr>
            <a:r>
              <a:rPr lang="en" sz="2400" b="1" dirty="0" smtClean="0">
                <a:solidFill>
                  <a:schemeClr val="bg1"/>
                </a:solidFill>
              </a:rPr>
              <a:t>736</a:t>
            </a:r>
            <a:endParaRPr lang="en" sz="2400" b="1" dirty="0">
              <a:solidFill>
                <a:schemeClr val="bg1"/>
              </a:solidFill>
            </a:endParaRPr>
          </a:p>
          <a:p>
            <a:pPr algn="ctr"/>
            <a:endParaRPr dirty="0">
              <a:solidFill>
                <a:schemeClr val="bg1"/>
              </a:solidFill>
            </a:endParaRPr>
          </a:p>
          <a:p>
            <a:pPr lvl="0" algn="ctr" rtl="0">
              <a:buNone/>
            </a:pPr>
            <a:r>
              <a:rPr lang="en" sz="2400" b="1" dirty="0" smtClean="0">
                <a:solidFill>
                  <a:schemeClr val="bg1"/>
                </a:solidFill>
              </a:rPr>
              <a:t>HOB</a:t>
            </a:r>
            <a:endParaRPr lang="en" sz="2400" b="1" dirty="0">
              <a:solidFill>
                <a:schemeClr val="bg1"/>
              </a:solidFill>
            </a:endParaRPr>
          </a:p>
        </p:txBody>
      </p:sp>
      <p:sp>
        <p:nvSpPr>
          <p:cNvPr id="9" name="Shape 87"/>
          <p:cNvSpPr txBox="1"/>
          <p:nvPr/>
        </p:nvSpPr>
        <p:spPr>
          <a:xfrm>
            <a:off x="3581400" y="4114800"/>
            <a:ext cx="1012525" cy="1200298"/>
          </a:xfrm>
          <a:prstGeom prst="rect">
            <a:avLst/>
          </a:prstGeom>
          <a:noFill/>
        </p:spPr>
        <p:txBody>
          <a:bodyPr wrap="square" lIns="91425" tIns="91425" rIns="91425" bIns="91425" anchor="t" anchorCtr="0">
            <a:spAutoFit/>
          </a:bodyPr>
          <a:lstStyle/>
          <a:p>
            <a:pPr lvl="0" algn="ctr" rtl="0">
              <a:buNone/>
            </a:pPr>
            <a:r>
              <a:rPr lang="en" sz="2400" b="1" dirty="0" smtClean="0">
                <a:solidFill>
                  <a:schemeClr val="bg1"/>
                </a:solidFill>
              </a:rPr>
              <a:t>F</a:t>
            </a:r>
            <a:endParaRPr lang="en" sz="2400" b="1" dirty="0">
              <a:solidFill>
                <a:schemeClr val="bg1"/>
              </a:solidFill>
            </a:endParaRPr>
          </a:p>
          <a:p>
            <a:pPr algn="ctr"/>
            <a:endParaRPr dirty="0">
              <a:solidFill>
                <a:schemeClr val="bg1"/>
              </a:solidFill>
            </a:endParaRPr>
          </a:p>
          <a:p>
            <a:pPr lvl="0" algn="ctr" rtl="0">
              <a:buNone/>
            </a:pPr>
            <a:r>
              <a:rPr lang="en" sz="2400" b="1" dirty="0" smtClean="0">
                <a:solidFill>
                  <a:schemeClr val="bg1"/>
                </a:solidFill>
              </a:rPr>
              <a:t>PEI</a:t>
            </a:r>
            <a:endParaRPr lang="en" sz="2400" b="1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876800" y="4419600"/>
            <a:ext cx="121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=</a:t>
            </a:r>
            <a:endParaRPr lang="en-US" sz="3600" dirty="0"/>
          </a:p>
        </p:txBody>
      </p:sp>
      <p:sp>
        <p:nvSpPr>
          <p:cNvPr id="11" name="TextBox 10"/>
          <p:cNvSpPr txBox="1"/>
          <p:nvPr/>
        </p:nvSpPr>
        <p:spPr>
          <a:xfrm>
            <a:off x="5791200" y="4343400"/>
            <a:ext cx="2209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16 cents</a:t>
            </a:r>
            <a:endParaRPr lang="en-US" sz="4000" dirty="0"/>
          </a:p>
        </p:txBody>
      </p:sp>
      <p:pic>
        <p:nvPicPr>
          <p:cNvPr id="3074" name="Picture 2" descr="C:\Documents and Settings\snyderk\Local Settings\Temporary Internet Files\Content.IE5\Q8EXLP9A\MM900300530[1]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38600" y="2971800"/>
            <a:ext cx="900113" cy="900113"/>
          </a:xfrm>
          <a:prstGeom prst="rect">
            <a:avLst/>
          </a:prstGeom>
          <a:noFill/>
        </p:spPr>
      </p:pic>
      <p:pic>
        <p:nvPicPr>
          <p:cNvPr id="18" name="MS900069340[1].wav">
            <a:hlinkClick r:id="" action="ppaction://media"/>
          </p:cNvPr>
          <p:cNvPicPr>
            <a:picLocks noRot="1" noChangeAspect="1"/>
          </p:cNvPicPr>
          <p:nvPr>
            <a:wavAudioFile r:embed="rId1" name="MS900069340[1].wav"/>
          </p:nvPr>
        </p:nvPicPr>
        <p:blipFill>
          <a:blip r:embed="rId4" cstate="print"/>
          <a:stretch>
            <a:fillRect/>
          </a:stretch>
        </p:blipFill>
        <p:spPr>
          <a:xfrm>
            <a:off x="6629400" y="510540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1" dur="1089" fill="hold"/>
                                        <p:tgtEl>
                                          <p:spTgt spid="1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8"/>
                </p:tgtEl>
              </p:cMediaNode>
            </p:audio>
          </p:childTnLst>
        </p:cTn>
      </p:par>
    </p:tnLst>
    <p:bldLst>
      <p:bldP spid="11" grpId="0" build="allAtOnce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>
            <a:noAutofit/>
          </a:bodyPr>
          <a:lstStyle/>
          <a:p>
            <a:r>
              <a:rPr lang="en-US" sz="4800" dirty="0" smtClean="0">
                <a:solidFill>
                  <a:schemeClr val="bg1"/>
                </a:solidFill>
                <a:latin typeface="DJ Cross Stitch" pitchFamily="2" charset="0"/>
              </a:rPr>
              <a:t>Money Counts in the Library #10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709160"/>
          </a:xfrm>
        </p:spPr>
        <p:txBody>
          <a:bodyPr/>
          <a:lstStyle/>
          <a:p>
            <a:pPr algn="ctr">
              <a:buNone/>
            </a:pPr>
            <a:r>
              <a:rPr lang="en-US" dirty="0" smtClean="0"/>
              <a:t>How much are the following books worth?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Shape 86"/>
          <p:cNvSpPr/>
          <p:nvPr/>
        </p:nvSpPr>
        <p:spPr>
          <a:xfrm>
            <a:off x="228600" y="4038600"/>
            <a:ext cx="1317000" cy="1397399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spAutoFit/>
          </a:bodyPr>
          <a:lstStyle/>
          <a:p>
            <a:endParaRPr dirty="0"/>
          </a:p>
        </p:txBody>
      </p:sp>
      <p:sp>
        <p:nvSpPr>
          <p:cNvPr id="5" name="Shape 86"/>
          <p:cNvSpPr/>
          <p:nvPr/>
        </p:nvSpPr>
        <p:spPr>
          <a:xfrm>
            <a:off x="1600200" y="4038600"/>
            <a:ext cx="1317000" cy="1397399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spAutoFit/>
          </a:bodyPr>
          <a:lstStyle/>
          <a:p>
            <a:endParaRPr dirty="0"/>
          </a:p>
        </p:txBody>
      </p:sp>
      <p:sp>
        <p:nvSpPr>
          <p:cNvPr id="6" name="Shape 86"/>
          <p:cNvSpPr/>
          <p:nvPr/>
        </p:nvSpPr>
        <p:spPr>
          <a:xfrm>
            <a:off x="2971800" y="4038600"/>
            <a:ext cx="1317000" cy="1397399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spAutoFit/>
          </a:bodyPr>
          <a:lstStyle/>
          <a:p>
            <a:endParaRPr dirty="0"/>
          </a:p>
        </p:txBody>
      </p:sp>
      <p:sp>
        <p:nvSpPr>
          <p:cNvPr id="7" name="Shape 86"/>
          <p:cNvSpPr/>
          <p:nvPr/>
        </p:nvSpPr>
        <p:spPr>
          <a:xfrm>
            <a:off x="5715000" y="4038600"/>
            <a:ext cx="1317000" cy="1397399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spAutoFit/>
          </a:bodyPr>
          <a:lstStyle/>
          <a:p>
            <a:endParaRPr dirty="0"/>
          </a:p>
        </p:txBody>
      </p:sp>
      <p:sp>
        <p:nvSpPr>
          <p:cNvPr id="8" name="Shape 86"/>
          <p:cNvSpPr/>
          <p:nvPr/>
        </p:nvSpPr>
        <p:spPr>
          <a:xfrm>
            <a:off x="4343400" y="4038600"/>
            <a:ext cx="1317000" cy="1397399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spAutoFit/>
          </a:bodyPr>
          <a:lstStyle/>
          <a:p>
            <a:endParaRPr dirty="0"/>
          </a:p>
        </p:txBody>
      </p:sp>
      <p:sp>
        <p:nvSpPr>
          <p:cNvPr id="9" name="Rectangle 8"/>
          <p:cNvSpPr/>
          <p:nvPr/>
        </p:nvSpPr>
        <p:spPr>
          <a:xfrm>
            <a:off x="7239000" y="4495800"/>
            <a:ext cx="46519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 smtClean="0"/>
              <a:t>=</a:t>
            </a:r>
            <a:endParaRPr lang="en-US" sz="3600" dirty="0"/>
          </a:p>
        </p:txBody>
      </p:sp>
      <p:sp>
        <p:nvSpPr>
          <p:cNvPr id="10" name="Shape 87"/>
          <p:cNvSpPr txBox="1"/>
          <p:nvPr/>
        </p:nvSpPr>
        <p:spPr>
          <a:xfrm>
            <a:off x="381000" y="4114800"/>
            <a:ext cx="1012525" cy="1200298"/>
          </a:xfrm>
          <a:prstGeom prst="rect">
            <a:avLst/>
          </a:prstGeom>
          <a:noFill/>
        </p:spPr>
        <p:txBody>
          <a:bodyPr wrap="square" lIns="91425" tIns="91425" rIns="91425" bIns="91425" anchor="t" anchorCtr="0">
            <a:spAutoFit/>
          </a:bodyPr>
          <a:lstStyle/>
          <a:p>
            <a:pPr lvl="0" algn="ctr" rtl="0">
              <a:buNone/>
            </a:pPr>
            <a:r>
              <a:rPr lang="en" sz="2400" b="1" dirty="0" smtClean="0">
                <a:solidFill>
                  <a:schemeClr val="bg1"/>
                </a:solidFill>
              </a:rPr>
              <a:t>B</a:t>
            </a:r>
            <a:endParaRPr lang="en" sz="2400" b="1" dirty="0">
              <a:solidFill>
                <a:schemeClr val="bg1"/>
              </a:solidFill>
            </a:endParaRPr>
          </a:p>
          <a:p>
            <a:pPr algn="ctr"/>
            <a:endParaRPr dirty="0">
              <a:solidFill>
                <a:schemeClr val="bg1"/>
              </a:solidFill>
            </a:endParaRPr>
          </a:p>
          <a:p>
            <a:pPr lvl="0" algn="ctr" rtl="0">
              <a:buNone/>
            </a:pPr>
            <a:r>
              <a:rPr lang="en" sz="2400" b="1" dirty="0" smtClean="0">
                <a:solidFill>
                  <a:schemeClr val="bg1"/>
                </a:solidFill>
              </a:rPr>
              <a:t>PAR</a:t>
            </a:r>
            <a:endParaRPr lang="en" sz="2400" b="1" dirty="0">
              <a:solidFill>
                <a:schemeClr val="bg1"/>
              </a:solidFill>
            </a:endParaRPr>
          </a:p>
        </p:txBody>
      </p:sp>
      <p:sp>
        <p:nvSpPr>
          <p:cNvPr id="11" name="Shape 87"/>
          <p:cNvSpPr txBox="1"/>
          <p:nvPr/>
        </p:nvSpPr>
        <p:spPr>
          <a:xfrm>
            <a:off x="1828800" y="4114800"/>
            <a:ext cx="1012525" cy="1200298"/>
          </a:xfrm>
          <a:prstGeom prst="rect">
            <a:avLst/>
          </a:prstGeom>
          <a:noFill/>
        </p:spPr>
        <p:txBody>
          <a:bodyPr wrap="square" lIns="91425" tIns="91425" rIns="91425" bIns="91425" anchor="t" anchorCtr="0">
            <a:spAutoFit/>
          </a:bodyPr>
          <a:lstStyle/>
          <a:p>
            <a:pPr lvl="0" algn="ctr" rtl="0">
              <a:buNone/>
            </a:pPr>
            <a:r>
              <a:rPr lang="en" sz="2400" b="1" dirty="0" smtClean="0">
                <a:solidFill>
                  <a:schemeClr val="bg1"/>
                </a:solidFill>
              </a:rPr>
              <a:t>B</a:t>
            </a:r>
            <a:endParaRPr lang="en" sz="2400" b="1" dirty="0">
              <a:solidFill>
                <a:schemeClr val="bg1"/>
              </a:solidFill>
            </a:endParaRPr>
          </a:p>
          <a:p>
            <a:pPr algn="ctr"/>
            <a:endParaRPr dirty="0">
              <a:solidFill>
                <a:schemeClr val="bg1"/>
              </a:solidFill>
            </a:endParaRPr>
          </a:p>
          <a:p>
            <a:pPr lvl="0" algn="ctr" rtl="0">
              <a:buNone/>
            </a:pPr>
            <a:r>
              <a:rPr lang="en" sz="2400" b="1" dirty="0" smtClean="0">
                <a:solidFill>
                  <a:schemeClr val="bg1"/>
                </a:solidFill>
              </a:rPr>
              <a:t>OBA</a:t>
            </a:r>
            <a:endParaRPr lang="en" sz="2400" b="1" dirty="0">
              <a:solidFill>
                <a:schemeClr val="bg1"/>
              </a:solidFill>
            </a:endParaRPr>
          </a:p>
        </p:txBody>
      </p:sp>
      <p:sp>
        <p:nvSpPr>
          <p:cNvPr id="12" name="Shape 87"/>
          <p:cNvSpPr txBox="1"/>
          <p:nvPr/>
        </p:nvSpPr>
        <p:spPr>
          <a:xfrm>
            <a:off x="3124200" y="4114800"/>
            <a:ext cx="1012525" cy="1200298"/>
          </a:xfrm>
          <a:prstGeom prst="rect">
            <a:avLst/>
          </a:prstGeom>
          <a:noFill/>
        </p:spPr>
        <p:txBody>
          <a:bodyPr wrap="square" lIns="91425" tIns="91425" rIns="91425" bIns="91425" anchor="t" anchorCtr="0">
            <a:spAutoFit/>
          </a:bodyPr>
          <a:lstStyle/>
          <a:p>
            <a:pPr lvl="0" algn="ctr" rtl="0">
              <a:buNone/>
            </a:pPr>
            <a:r>
              <a:rPr lang="en" sz="2400" b="1" dirty="0">
                <a:solidFill>
                  <a:schemeClr val="bg1"/>
                </a:solidFill>
              </a:rPr>
              <a:t>E</a:t>
            </a:r>
          </a:p>
          <a:p>
            <a:pPr algn="ctr"/>
            <a:endParaRPr dirty="0">
              <a:solidFill>
                <a:schemeClr val="bg1"/>
              </a:solidFill>
            </a:endParaRPr>
          </a:p>
          <a:p>
            <a:pPr lvl="0" algn="ctr" rtl="0">
              <a:buNone/>
            </a:pPr>
            <a:r>
              <a:rPr lang="en" sz="2400" b="1" dirty="0" smtClean="0">
                <a:solidFill>
                  <a:schemeClr val="bg1"/>
                </a:solidFill>
              </a:rPr>
              <a:t>CAR</a:t>
            </a:r>
            <a:endParaRPr lang="en" sz="2400" b="1" dirty="0">
              <a:solidFill>
                <a:schemeClr val="bg1"/>
              </a:solidFill>
            </a:endParaRPr>
          </a:p>
        </p:txBody>
      </p:sp>
      <p:sp>
        <p:nvSpPr>
          <p:cNvPr id="13" name="Shape 87"/>
          <p:cNvSpPr txBox="1"/>
          <p:nvPr/>
        </p:nvSpPr>
        <p:spPr>
          <a:xfrm>
            <a:off x="4495800" y="4114800"/>
            <a:ext cx="1012525" cy="1200298"/>
          </a:xfrm>
          <a:prstGeom prst="rect">
            <a:avLst/>
          </a:prstGeom>
          <a:noFill/>
        </p:spPr>
        <p:txBody>
          <a:bodyPr wrap="square" lIns="91425" tIns="91425" rIns="91425" bIns="91425" anchor="t" anchorCtr="0">
            <a:spAutoFit/>
          </a:bodyPr>
          <a:lstStyle/>
          <a:p>
            <a:pPr lvl="0" algn="ctr" rtl="0">
              <a:buNone/>
            </a:pPr>
            <a:r>
              <a:rPr lang="en" sz="2400" b="1" dirty="0" smtClean="0">
                <a:solidFill>
                  <a:schemeClr val="bg1"/>
                </a:solidFill>
              </a:rPr>
              <a:t>F</a:t>
            </a:r>
            <a:endParaRPr lang="en" sz="2400" b="1" dirty="0">
              <a:solidFill>
                <a:schemeClr val="bg1"/>
              </a:solidFill>
            </a:endParaRPr>
          </a:p>
          <a:p>
            <a:pPr algn="ctr"/>
            <a:endParaRPr dirty="0">
              <a:solidFill>
                <a:schemeClr val="bg1"/>
              </a:solidFill>
            </a:endParaRPr>
          </a:p>
          <a:p>
            <a:pPr lvl="0" algn="ctr" rtl="0">
              <a:buNone/>
            </a:pPr>
            <a:r>
              <a:rPr lang="en" sz="2400" b="1" dirty="0" smtClean="0">
                <a:solidFill>
                  <a:schemeClr val="bg1"/>
                </a:solidFill>
              </a:rPr>
              <a:t>MAR</a:t>
            </a:r>
            <a:endParaRPr lang="en" sz="2400" b="1" dirty="0">
              <a:solidFill>
                <a:schemeClr val="bg1"/>
              </a:solidFill>
            </a:endParaRPr>
          </a:p>
        </p:txBody>
      </p:sp>
      <p:sp>
        <p:nvSpPr>
          <p:cNvPr id="14" name="Shape 87"/>
          <p:cNvSpPr txBox="1"/>
          <p:nvPr/>
        </p:nvSpPr>
        <p:spPr>
          <a:xfrm>
            <a:off x="5867400" y="4114800"/>
            <a:ext cx="1012525" cy="1200298"/>
          </a:xfrm>
          <a:prstGeom prst="rect">
            <a:avLst/>
          </a:prstGeom>
          <a:noFill/>
        </p:spPr>
        <p:txBody>
          <a:bodyPr wrap="square" lIns="91425" tIns="91425" rIns="91425" bIns="91425" anchor="t" anchorCtr="0">
            <a:spAutoFit/>
          </a:bodyPr>
          <a:lstStyle/>
          <a:p>
            <a:pPr lvl="0" algn="ctr" rtl="0">
              <a:buNone/>
            </a:pPr>
            <a:r>
              <a:rPr lang="en" sz="2400" b="1" dirty="0" smtClean="0">
                <a:solidFill>
                  <a:schemeClr val="bg1"/>
                </a:solidFill>
              </a:rPr>
              <a:t>628</a:t>
            </a:r>
            <a:endParaRPr lang="en" sz="2400" b="1" dirty="0">
              <a:solidFill>
                <a:schemeClr val="bg1"/>
              </a:solidFill>
            </a:endParaRPr>
          </a:p>
          <a:p>
            <a:pPr algn="ctr"/>
            <a:endParaRPr dirty="0">
              <a:solidFill>
                <a:schemeClr val="bg1"/>
              </a:solidFill>
            </a:endParaRPr>
          </a:p>
          <a:p>
            <a:pPr lvl="0" algn="ctr" rtl="0">
              <a:buNone/>
            </a:pPr>
            <a:r>
              <a:rPr lang="en" sz="2400" b="1" dirty="0" smtClean="0">
                <a:solidFill>
                  <a:schemeClr val="bg1"/>
                </a:solidFill>
              </a:rPr>
              <a:t>DAL</a:t>
            </a:r>
            <a:endParaRPr lang="en" sz="2400" b="1" dirty="0">
              <a:solidFill>
                <a:schemeClr val="bg1"/>
              </a:solidFill>
            </a:endParaRPr>
          </a:p>
        </p:txBody>
      </p:sp>
      <p:pic>
        <p:nvPicPr>
          <p:cNvPr id="15" name="Picture 6" descr="C:\Documents and Settings\snyderk\Local Settings\Temporary Internet Files\Content.IE5\U9A4VPPE\MM900283249[1]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38600" y="2438400"/>
            <a:ext cx="990600" cy="1378226"/>
          </a:xfrm>
          <a:prstGeom prst="rect">
            <a:avLst/>
          </a:prstGeom>
          <a:noFill/>
        </p:spPr>
      </p:pic>
      <p:sp>
        <p:nvSpPr>
          <p:cNvPr id="17" name="TextBox 16"/>
          <p:cNvSpPr txBox="1"/>
          <p:nvPr/>
        </p:nvSpPr>
        <p:spPr>
          <a:xfrm>
            <a:off x="6705600" y="5715000"/>
            <a:ext cx="2057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66 Cents</a:t>
            </a:r>
            <a:endParaRPr lang="en-US" sz="3600" dirty="0"/>
          </a:p>
        </p:txBody>
      </p:sp>
      <p:pic>
        <p:nvPicPr>
          <p:cNvPr id="18" name="MS900069340[1].wav">
            <a:hlinkClick r:id="" action="ppaction://media"/>
          </p:cNvPr>
          <p:cNvPicPr>
            <a:picLocks noRot="1" noChangeAspect="1"/>
          </p:cNvPicPr>
          <p:nvPr>
            <a:wavAudioFile r:embed="rId1" name="MS900069340[1].wav"/>
          </p:nvPr>
        </p:nvPicPr>
        <p:blipFill>
          <a:blip r:embed="rId4" cstate="print"/>
          <a:stretch>
            <a:fillRect/>
          </a:stretch>
        </p:blipFill>
        <p:spPr>
          <a:xfrm>
            <a:off x="6248400" y="58674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1" dur="1089" fill="hold"/>
                                        <p:tgtEl>
                                          <p:spTgt spid="1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8"/>
                </p:tgtEl>
              </p:cMediaNode>
            </p:audio>
          </p:childTnLst>
        </p:cTn>
      </p:par>
    </p:tnLst>
    <p:bldLst>
      <p:bldP spid="17" grpId="0" build="allAtOnce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Autofit/>
          </a:bodyPr>
          <a:lstStyle/>
          <a:p>
            <a:r>
              <a:rPr lang="en-US" sz="4800" dirty="0" smtClean="0">
                <a:solidFill>
                  <a:schemeClr val="bg1"/>
                </a:solidFill>
                <a:latin typeface="DJ Cross Stitch" pitchFamily="2" charset="0"/>
              </a:rPr>
              <a:t>Money Counts in the Library #2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4099560"/>
          </a:xfrm>
        </p:spPr>
        <p:txBody>
          <a:bodyPr/>
          <a:lstStyle/>
          <a:p>
            <a:pPr algn="ctr">
              <a:buNone/>
            </a:pPr>
            <a:r>
              <a:rPr lang="en-US" dirty="0" smtClean="0"/>
              <a:t>How much are the following books worth?</a:t>
            </a:r>
          </a:p>
          <a:p>
            <a:endParaRPr lang="en-US" dirty="0"/>
          </a:p>
        </p:txBody>
      </p:sp>
      <p:sp>
        <p:nvSpPr>
          <p:cNvPr id="4" name="Shape 86"/>
          <p:cNvSpPr/>
          <p:nvPr/>
        </p:nvSpPr>
        <p:spPr>
          <a:xfrm>
            <a:off x="228600" y="4038600"/>
            <a:ext cx="1317000" cy="1397399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spAutoFit/>
          </a:bodyPr>
          <a:lstStyle/>
          <a:p>
            <a:endParaRPr dirty="0"/>
          </a:p>
        </p:txBody>
      </p:sp>
      <p:sp>
        <p:nvSpPr>
          <p:cNvPr id="5" name="Shape 86"/>
          <p:cNvSpPr/>
          <p:nvPr/>
        </p:nvSpPr>
        <p:spPr>
          <a:xfrm>
            <a:off x="1600200" y="4038600"/>
            <a:ext cx="1317000" cy="1397399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spAutoFit/>
          </a:bodyPr>
          <a:lstStyle/>
          <a:p>
            <a:endParaRPr dirty="0"/>
          </a:p>
        </p:txBody>
      </p:sp>
      <p:sp>
        <p:nvSpPr>
          <p:cNvPr id="6" name="Shape 86"/>
          <p:cNvSpPr/>
          <p:nvPr/>
        </p:nvSpPr>
        <p:spPr>
          <a:xfrm>
            <a:off x="2971800" y="4038600"/>
            <a:ext cx="1317000" cy="1397399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spAutoFit/>
          </a:bodyPr>
          <a:lstStyle/>
          <a:p>
            <a:endParaRPr dirty="0"/>
          </a:p>
        </p:txBody>
      </p:sp>
      <p:sp>
        <p:nvSpPr>
          <p:cNvPr id="7" name="Shape 86"/>
          <p:cNvSpPr/>
          <p:nvPr/>
        </p:nvSpPr>
        <p:spPr>
          <a:xfrm>
            <a:off x="4343400" y="4038600"/>
            <a:ext cx="1317000" cy="1397399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spAutoFit/>
          </a:bodyPr>
          <a:lstStyle/>
          <a:p>
            <a:endParaRPr dirty="0"/>
          </a:p>
        </p:txBody>
      </p:sp>
      <p:sp>
        <p:nvSpPr>
          <p:cNvPr id="8" name="TextBox 7"/>
          <p:cNvSpPr txBox="1"/>
          <p:nvPr/>
        </p:nvSpPr>
        <p:spPr>
          <a:xfrm>
            <a:off x="6019800" y="4572000"/>
            <a:ext cx="99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=</a:t>
            </a:r>
            <a:endParaRPr lang="en-US" sz="3600" dirty="0"/>
          </a:p>
        </p:txBody>
      </p:sp>
      <p:sp>
        <p:nvSpPr>
          <p:cNvPr id="10" name="Shape 87"/>
          <p:cNvSpPr txBox="1"/>
          <p:nvPr/>
        </p:nvSpPr>
        <p:spPr>
          <a:xfrm>
            <a:off x="381000" y="4114800"/>
            <a:ext cx="1012525" cy="1200298"/>
          </a:xfrm>
          <a:prstGeom prst="rect">
            <a:avLst/>
          </a:prstGeom>
          <a:noFill/>
        </p:spPr>
        <p:txBody>
          <a:bodyPr wrap="square" lIns="91425" tIns="91425" rIns="91425" bIns="91425" anchor="t" anchorCtr="0">
            <a:spAutoFit/>
          </a:bodyPr>
          <a:lstStyle/>
          <a:p>
            <a:pPr lvl="0" algn="ctr" rtl="0">
              <a:buNone/>
            </a:pPr>
            <a:r>
              <a:rPr lang="en" sz="2400" b="1" dirty="0" smtClean="0">
                <a:solidFill>
                  <a:schemeClr val="bg1"/>
                </a:solidFill>
              </a:rPr>
              <a:t>B</a:t>
            </a:r>
            <a:endParaRPr lang="en" sz="2400" b="1" dirty="0">
              <a:solidFill>
                <a:schemeClr val="bg1"/>
              </a:solidFill>
            </a:endParaRPr>
          </a:p>
          <a:p>
            <a:pPr algn="ctr"/>
            <a:endParaRPr dirty="0">
              <a:solidFill>
                <a:schemeClr val="bg1"/>
              </a:solidFill>
            </a:endParaRPr>
          </a:p>
          <a:p>
            <a:pPr lvl="0" algn="ctr" rtl="0">
              <a:buNone/>
            </a:pPr>
            <a:r>
              <a:rPr lang="en" sz="2400" b="1" dirty="0" smtClean="0">
                <a:solidFill>
                  <a:schemeClr val="bg1"/>
                </a:solidFill>
              </a:rPr>
              <a:t>WAS</a:t>
            </a:r>
            <a:endParaRPr lang="en" sz="2400" b="1" dirty="0">
              <a:solidFill>
                <a:schemeClr val="bg1"/>
              </a:solidFill>
            </a:endParaRPr>
          </a:p>
        </p:txBody>
      </p:sp>
      <p:sp>
        <p:nvSpPr>
          <p:cNvPr id="11" name="Shape 87"/>
          <p:cNvSpPr txBox="1"/>
          <p:nvPr/>
        </p:nvSpPr>
        <p:spPr>
          <a:xfrm>
            <a:off x="1752600" y="4114800"/>
            <a:ext cx="1012525" cy="1200298"/>
          </a:xfrm>
          <a:prstGeom prst="rect">
            <a:avLst/>
          </a:prstGeom>
          <a:noFill/>
        </p:spPr>
        <p:txBody>
          <a:bodyPr wrap="square" lIns="91425" tIns="91425" rIns="91425" bIns="91425" anchor="t" anchorCtr="0">
            <a:spAutoFit/>
          </a:bodyPr>
          <a:lstStyle/>
          <a:p>
            <a:pPr lvl="0" algn="ctr" rtl="0">
              <a:buNone/>
            </a:pPr>
            <a:r>
              <a:rPr lang="en" sz="2400" b="1" dirty="0">
                <a:solidFill>
                  <a:schemeClr val="bg1"/>
                </a:solidFill>
              </a:rPr>
              <a:t>E</a:t>
            </a:r>
          </a:p>
          <a:p>
            <a:pPr algn="ctr"/>
            <a:endParaRPr dirty="0">
              <a:solidFill>
                <a:schemeClr val="bg1"/>
              </a:solidFill>
            </a:endParaRPr>
          </a:p>
          <a:p>
            <a:pPr lvl="0" algn="ctr" rtl="0">
              <a:buNone/>
            </a:pPr>
            <a:r>
              <a:rPr lang="en" sz="2400" b="1" dirty="0" smtClean="0">
                <a:solidFill>
                  <a:schemeClr val="bg1"/>
                </a:solidFill>
              </a:rPr>
              <a:t>CAR</a:t>
            </a:r>
            <a:endParaRPr lang="en" sz="2400" b="1" dirty="0">
              <a:solidFill>
                <a:schemeClr val="bg1"/>
              </a:solidFill>
            </a:endParaRPr>
          </a:p>
        </p:txBody>
      </p:sp>
      <p:sp>
        <p:nvSpPr>
          <p:cNvPr id="12" name="Shape 87"/>
          <p:cNvSpPr txBox="1"/>
          <p:nvPr/>
        </p:nvSpPr>
        <p:spPr>
          <a:xfrm>
            <a:off x="3124200" y="4114800"/>
            <a:ext cx="1012525" cy="1200298"/>
          </a:xfrm>
          <a:prstGeom prst="rect">
            <a:avLst/>
          </a:prstGeom>
          <a:noFill/>
        </p:spPr>
        <p:txBody>
          <a:bodyPr wrap="square" lIns="91425" tIns="91425" rIns="91425" bIns="91425" anchor="t" anchorCtr="0">
            <a:spAutoFit/>
          </a:bodyPr>
          <a:lstStyle/>
          <a:p>
            <a:pPr lvl="0" algn="ctr" rtl="0">
              <a:buNone/>
            </a:pPr>
            <a:r>
              <a:rPr lang="en" sz="2400" b="1" dirty="0" smtClean="0">
                <a:solidFill>
                  <a:schemeClr val="bg1"/>
                </a:solidFill>
              </a:rPr>
              <a:t>811</a:t>
            </a:r>
            <a:endParaRPr lang="en" sz="2400" b="1" dirty="0">
              <a:solidFill>
                <a:schemeClr val="bg1"/>
              </a:solidFill>
            </a:endParaRPr>
          </a:p>
          <a:p>
            <a:pPr algn="ctr"/>
            <a:endParaRPr dirty="0">
              <a:solidFill>
                <a:schemeClr val="bg1"/>
              </a:solidFill>
            </a:endParaRPr>
          </a:p>
          <a:p>
            <a:pPr lvl="0" algn="ctr" rtl="0">
              <a:buNone/>
            </a:pPr>
            <a:r>
              <a:rPr lang="en" sz="2400" b="1" dirty="0" smtClean="0">
                <a:solidFill>
                  <a:schemeClr val="bg1"/>
                </a:solidFill>
              </a:rPr>
              <a:t>SHE</a:t>
            </a:r>
            <a:endParaRPr lang="en" sz="2400" b="1" dirty="0">
              <a:solidFill>
                <a:schemeClr val="bg1"/>
              </a:solidFill>
            </a:endParaRPr>
          </a:p>
        </p:txBody>
      </p:sp>
      <p:sp>
        <p:nvSpPr>
          <p:cNvPr id="13" name="Shape 87"/>
          <p:cNvSpPr txBox="1"/>
          <p:nvPr/>
        </p:nvSpPr>
        <p:spPr>
          <a:xfrm>
            <a:off x="4495800" y="4114800"/>
            <a:ext cx="1012525" cy="1200298"/>
          </a:xfrm>
          <a:prstGeom prst="rect">
            <a:avLst/>
          </a:prstGeom>
          <a:noFill/>
        </p:spPr>
        <p:txBody>
          <a:bodyPr wrap="square" lIns="91425" tIns="91425" rIns="91425" bIns="91425" anchor="t" anchorCtr="0">
            <a:spAutoFit/>
          </a:bodyPr>
          <a:lstStyle/>
          <a:p>
            <a:pPr lvl="0" algn="ctr" rtl="0">
              <a:buNone/>
            </a:pPr>
            <a:r>
              <a:rPr lang="en" sz="2400" b="1" dirty="0" smtClean="0">
                <a:solidFill>
                  <a:schemeClr val="bg1"/>
                </a:solidFill>
              </a:rPr>
              <a:t>E</a:t>
            </a:r>
            <a:endParaRPr lang="en" sz="2400" b="1" dirty="0">
              <a:solidFill>
                <a:schemeClr val="bg1"/>
              </a:solidFill>
            </a:endParaRPr>
          </a:p>
          <a:p>
            <a:pPr algn="ctr"/>
            <a:endParaRPr dirty="0">
              <a:solidFill>
                <a:schemeClr val="bg1"/>
              </a:solidFill>
            </a:endParaRPr>
          </a:p>
          <a:p>
            <a:pPr lvl="0" algn="ctr" rtl="0">
              <a:buNone/>
            </a:pPr>
            <a:r>
              <a:rPr lang="en" sz="2400" b="1" dirty="0" smtClean="0">
                <a:solidFill>
                  <a:schemeClr val="bg1"/>
                </a:solidFill>
              </a:rPr>
              <a:t>BRO</a:t>
            </a:r>
            <a:endParaRPr lang="en" sz="2400" b="1" dirty="0"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629400" y="4572000"/>
            <a:ext cx="1905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50 cents</a:t>
            </a:r>
            <a:endParaRPr lang="en-US" sz="3600" dirty="0"/>
          </a:p>
        </p:txBody>
      </p:sp>
      <p:pic>
        <p:nvPicPr>
          <p:cNvPr id="15" name="MS900069340[1].wav">
            <a:hlinkClick r:id="" action="ppaction://media"/>
          </p:cNvPr>
          <p:cNvPicPr>
            <a:picLocks noRot="1" noChangeAspect="1"/>
          </p:cNvPicPr>
          <p:nvPr>
            <a:wavAudioFile r:embed="rId1" name="MS900069340[1].wav"/>
          </p:nvPr>
        </p:nvPicPr>
        <p:blipFill>
          <a:blip r:embed="rId3" cstate="print"/>
          <a:stretch>
            <a:fillRect/>
          </a:stretch>
        </p:blipFill>
        <p:spPr>
          <a:xfrm>
            <a:off x="7315200" y="52578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1" dur="1089" fill="hold"/>
                                        <p:tgtEl>
                                          <p:spTgt spid="1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5"/>
                </p:tgtEl>
              </p:cMediaNode>
            </p:audio>
          </p:childTnLst>
        </p:cTn>
      </p:par>
    </p:tnLst>
    <p:bldLst>
      <p:bldP spid="14" grpId="0" build="allAtOnce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Autofit/>
          </a:bodyPr>
          <a:lstStyle/>
          <a:p>
            <a:r>
              <a:rPr lang="en-US" sz="4800" dirty="0" smtClean="0">
                <a:solidFill>
                  <a:schemeClr val="bg1"/>
                </a:solidFill>
                <a:latin typeface="DJ Cross Stitch" pitchFamily="2" charset="0"/>
              </a:rPr>
              <a:t>Money Counts in the Library #3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4099560"/>
          </a:xfrm>
        </p:spPr>
        <p:txBody>
          <a:bodyPr/>
          <a:lstStyle/>
          <a:p>
            <a:pPr algn="ctr">
              <a:buNone/>
            </a:pPr>
            <a:r>
              <a:rPr lang="en-US" dirty="0" smtClean="0"/>
              <a:t>How much are the following books worth?</a:t>
            </a:r>
          </a:p>
          <a:p>
            <a:endParaRPr lang="en-US" dirty="0"/>
          </a:p>
        </p:txBody>
      </p:sp>
      <p:sp>
        <p:nvSpPr>
          <p:cNvPr id="4" name="Shape 86"/>
          <p:cNvSpPr/>
          <p:nvPr/>
        </p:nvSpPr>
        <p:spPr>
          <a:xfrm>
            <a:off x="228600" y="4038600"/>
            <a:ext cx="1317000" cy="1397399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spAutoFit/>
          </a:bodyPr>
          <a:lstStyle/>
          <a:p>
            <a:endParaRPr dirty="0"/>
          </a:p>
        </p:txBody>
      </p:sp>
      <p:sp>
        <p:nvSpPr>
          <p:cNvPr id="5" name="Shape 86"/>
          <p:cNvSpPr/>
          <p:nvPr/>
        </p:nvSpPr>
        <p:spPr>
          <a:xfrm>
            <a:off x="1600200" y="4038600"/>
            <a:ext cx="1317000" cy="1397399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spAutoFit/>
          </a:bodyPr>
          <a:lstStyle/>
          <a:p>
            <a:endParaRPr dirty="0"/>
          </a:p>
        </p:txBody>
      </p:sp>
      <p:sp>
        <p:nvSpPr>
          <p:cNvPr id="6" name="Shape 86"/>
          <p:cNvSpPr/>
          <p:nvPr/>
        </p:nvSpPr>
        <p:spPr>
          <a:xfrm>
            <a:off x="2971800" y="4038600"/>
            <a:ext cx="1317000" cy="1397399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spAutoFit/>
          </a:bodyPr>
          <a:lstStyle/>
          <a:p>
            <a:endParaRPr dirty="0"/>
          </a:p>
        </p:txBody>
      </p:sp>
      <p:sp>
        <p:nvSpPr>
          <p:cNvPr id="7" name="Shape 86"/>
          <p:cNvSpPr/>
          <p:nvPr/>
        </p:nvSpPr>
        <p:spPr>
          <a:xfrm>
            <a:off x="4343400" y="4038600"/>
            <a:ext cx="1317000" cy="1397399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spAutoFit/>
          </a:bodyPr>
          <a:lstStyle/>
          <a:p>
            <a:endParaRPr dirty="0"/>
          </a:p>
        </p:txBody>
      </p:sp>
      <p:sp>
        <p:nvSpPr>
          <p:cNvPr id="8" name="TextBox 7"/>
          <p:cNvSpPr txBox="1"/>
          <p:nvPr/>
        </p:nvSpPr>
        <p:spPr>
          <a:xfrm>
            <a:off x="6019800" y="4572000"/>
            <a:ext cx="99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=</a:t>
            </a:r>
            <a:endParaRPr lang="en-US" sz="3600" dirty="0"/>
          </a:p>
        </p:txBody>
      </p:sp>
      <p:sp>
        <p:nvSpPr>
          <p:cNvPr id="10" name="Shape 87"/>
          <p:cNvSpPr txBox="1"/>
          <p:nvPr/>
        </p:nvSpPr>
        <p:spPr>
          <a:xfrm>
            <a:off x="381000" y="4114800"/>
            <a:ext cx="1012525" cy="1200298"/>
          </a:xfrm>
          <a:prstGeom prst="rect">
            <a:avLst/>
          </a:prstGeom>
          <a:noFill/>
        </p:spPr>
        <p:txBody>
          <a:bodyPr wrap="square" lIns="91425" tIns="91425" rIns="91425" bIns="91425" anchor="t" anchorCtr="0">
            <a:spAutoFit/>
          </a:bodyPr>
          <a:lstStyle/>
          <a:p>
            <a:pPr lvl="0" algn="ctr" rtl="0">
              <a:buNone/>
            </a:pPr>
            <a:r>
              <a:rPr lang="en" sz="2400" b="1" dirty="0" smtClean="0">
                <a:solidFill>
                  <a:schemeClr val="bg1"/>
                </a:solidFill>
              </a:rPr>
              <a:t>909</a:t>
            </a:r>
            <a:endParaRPr lang="en" sz="2400" b="1" dirty="0">
              <a:solidFill>
                <a:schemeClr val="bg1"/>
              </a:solidFill>
            </a:endParaRPr>
          </a:p>
          <a:p>
            <a:pPr algn="ctr"/>
            <a:endParaRPr dirty="0">
              <a:solidFill>
                <a:schemeClr val="bg1"/>
              </a:solidFill>
            </a:endParaRPr>
          </a:p>
          <a:p>
            <a:pPr lvl="0" algn="ctr" rtl="0">
              <a:buNone/>
            </a:pPr>
            <a:r>
              <a:rPr lang="en" sz="2400" b="1" dirty="0" smtClean="0">
                <a:solidFill>
                  <a:schemeClr val="bg1"/>
                </a:solidFill>
              </a:rPr>
              <a:t>TIC</a:t>
            </a:r>
            <a:endParaRPr lang="en" sz="2400" b="1" dirty="0">
              <a:solidFill>
                <a:schemeClr val="bg1"/>
              </a:solidFill>
            </a:endParaRPr>
          </a:p>
        </p:txBody>
      </p:sp>
      <p:sp>
        <p:nvSpPr>
          <p:cNvPr id="11" name="Shape 87"/>
          <p:cNvSpPr txBox="1"/>
          <p:nvPr/>
        </p:nvSpPr>
        <p:spPr>
          <a:xfrm>
            <a:off x="1752600" y="4114800"/>
            <a:ext cx="1012525" cy="1200298"/>
          </a:xfrm>
          <a:prstGeom prst="rect">
            <a:avLst/>
          </a:prstGeom>
          <a:noFill/>
        </p:spPr>
        <p:txBody>
          <a:bodyPr wrap="square" lIns="91425" tIns="91425" rIns="91425" bIns="91425" anchor="t" anchorCtr="0">
            <a:spAutoFit/>
          </a:bodyPr>
          <a:lstStyle/>
          <a:p>
            <a:pPr lvl="0" algn="ctr" rtl="0">
              <a:buNone/>
            </a:pPr>
            <a:r>
              <a:rPr lang="en" sz="2400" b="1" dirty="0" smtClean="0">
                <a:solidFill>
                  <a:schemeClr val="bg1"/>
                </a:solidFill>
              </a:rPr>
              <a:t>F</a:t>
            </a:r>
          </a:p>
          <a:p>
            <a:pPr algn="ctr"/>
            <a:endParaRPr dirty="0" smtClean="0">
              <a:solidFill>
                <a:schemeClr val="bg1"/>
              </a:solidFill>
            </a:endParaRPr>
          </a:p>
          <a:p>
            <a:pPr lvl="0" algn="ctr" rtl="0">
              <a:buNone/>
            </a:pPr>
            <a:r>
              <a:rPr lang="en" sz="2400" b="1" dirty="0" smtClean="0">
                <a:solidFill>
                  <a:schemeClr val="bg1"/>
                </a:solidFill>
              </a:rPr>
              <a:t>CUR</a:t>
            </a:r>
            <a:endParaRPr lang="en" sz="2400" b="1" dirty="0">
              <a:solidFill>
                <a:schemeClr val="bg1"/>
              </a:solidFill>
            </a:endParaRPr>
          </a:p>
        </p:txBody>
      </p:sp>
      <p:sp>
        <p:nvSpPr>
          <p:cNvPr id="12" name="Shape 87"/>
          <p:cNvSpPr txBox="1"/>
          <p:nvPr/>
        </p:nvSpPr>
        <p:spPr>
          <a:xfrm>
            <a:off x="3124200" y="4114800"/>
            <a:ext cx="1012525" cy="1200298"/>
          </a:xfrm>
          <a:prstGeom prst="rect">
            <a:avLst/>
          </a:prstGeom>
          <a:noFill/>
        </p:spPr>
        <p:txBody>
          <a:bodyPr wrap="square" lIns="91425" tIns="91425" rIns="91425" bIns="91425" anchor="t" anchorCtr="0">
            <a:spAutoFit/>
          </a:bodyPr>
          <a:lstStyle/>
          <a:p>
            <a:pPr lvl="0" algn="ctr" rtl="0">
              <a:buNone/>
            </a:pPr>
            <a:r>
              <a:rPr lang="en" sz="2400" b="1" dirty="0" smtClean="0">
                <a:solidFill>
                  <a:schemeClr val="bg1"/>
                </a:solidFill>
              </a:rPr>
              <a:t>F</a:t>
            </a:r>
            <a:endParaRPr lang="en" sz="2400" b="1" dirty="0">
              <a:solidFill>
                <a:schemeClr val="bg1"/>
              </a:solidFill>
            </a:endParaRPr>
          </a:p>
          <a:p>
            <a:pPr algn="ctr"/>
            <a:endParaRPr dirty="0">
              <a:solidFill>
                <a:schemeClr val="bg1"/>
              </a:solidFill>
            </a:endParaRPr>
          </a:p>
          <a:p>
            <a:pPr lvl="0" algn="ctr" rtl="0">
              <a:buNone/>
            </a:pPr>
            <a:r>
              <a:rPr lang="en" sz="2400" b="1" dirty="0" smtClean="0">
                <a:solidFill>
                  <a:schemeClr val="bg1"/>
                </a:solidFill>
              </a:rPr>
              <a:t>ZIG</a:t>
            </a:r>
            <a:endParaRPr lang="en" sz="2400" b="1" dirty="0">
              <a:solidFill>
                <a:schemeClr val="bg1"/>
              </a:solidFill>
            </a:endParaRPr>
          </a:p>
        </p:txBody>
      </p:sp>
      <p:sp>
        <p:nvSpPr>
          <p:cNvPr id="13" name="Shape 87"/>
          <p:cNvSpPr txBox="1"/>
          <p:nvPr/>
        </p:nvSpPr>
        <p:spPr>
          <a:xfrm>
            <a:off x="4495800" y="4114800"/>
            <a:ext cx="1012525" cy="1200298"/>
          </a:xfrm>
          <a:prstGeom prst="rect">
            <a:avLst/>
          </a:prstGeom>
          <a:noFill/>
        </p:spPr>
        <p:txBody>
          <a:bodyPr wrap="square" lIns="91425" tIns="91425" rIns="91425" bIns="91425" anchor="t" anchorCtr="0">
            <a:spAutoFit/>
          </a:bodyPr>
          <a:lstStyle/>
          <a:p>
            <a:pPr lvl="0" algn="ctr" rtl="0">
              <a:buNone/>
            </a:pPr>
            <a:r>
              <a:rPr lang="en" sz="2400" b="1" dirty="0" smtClean="0">
                <a:solidFill>
                  <a:schemeClr val="bg1"/>
                </a:solidFill>
              </a:rPr>
              <a:t>B</a:t>
            </a:r>
            <a:endParaRPr lang="en" sz="2400" b="1" dirty="0">
              <a:solidFill>
                <a:schemeClr val="bg1"/>
              </a:solidFill>
            </a:endParaRPr>
          </a:p>
          <a:p>
            <a:pPr algn="ctr"/>
            <a:endParaRPr dirty="0">
              <a:solidFill>
                <a:schemeClr val="bg1"/>
              </a:solidFill>
            </a:endParaRPr>
          </a:p>
          <a:p>
            <a:pPr lvl="0" algn="ctr" rtl="0">
              <a:buNone/>
            </a:pPr>
            <a:r>
              <a:rPr lang="en" sz="2400" b="1" dirty="0" smtClean="0">
                <a:solidFill>
                  <a:schemeClr val="bg1"/>
                </a:solidFill>
              </a:rPr>
              <a:t>JOR</a:t>
            </a:r>
            <a:endParaRPr lang="en" sz="2400" b="1" dirty="0">
              <a:solidFill>
                <a:schemeClr val="bg1"/>
              </a:solidFill>
            </a:endParaRPr>
          </a:p>
        </p:txBody>
      </p:sp>
      <p:pic>
        <p:nvPicPr>
          <p:cNvPr id="1029" name="Picture 5" descr="C:\Documents and Settings\snyderk\Local Settings\Temporary Internet Files\Content.IE5\Q8EXLP9A\MM900315823[1]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62400" y="2819400"/>
            <a:ext cx="1028700" cy="1028700"/>
          </a:xfrm>
          <a:prstGeom prst="rect">
            <a:avLst/>
          </a:prstGeom>
          <a:noFill/>
        </p:spPr>
      </p:pic>
      <p:sp>
        <p:nvSpPr>
          <p:cNvPr id="18" name="TextBox 17"/>
          <p:cNvSpPr txBox="1"/>
          <p:nvPr/>
        </p:nvSpPr>
        <p:spPr>
          <a:xfrm>
            <a:off x="6553200" y="4572000"/>
            <a:ext cx="1981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32 cents</a:t>
            </a:r>
            <a:endParaRPr lang="en-US" sz="3600" dirty="0"/>
          </a:p>
        </p:txBody>
      </p:sp>
      <p:pic>
        <p:nvPicPr>
          <p:cNvPr id="16" name="MS900069340[1].wav">
            <a:hlinkClick r:id="" action="ppaction://media"/>
          </p:cNvPr>
          <p:cNvPicPr>
            <a:picLocks noRot="1" noChangeAspect="1"/>
          </p:cNvPicPr>
          <p:nvPr>
            <a:wavAudioFile r:embed="rId1" name="MS900069340[1].wav"/>
          </p:nvPr>
        </p:nvPicPr>
        <p:blipFill>
          <a:blip r:embed="rId4" cstate="print"/>
          <a:stretch>
            <a:fillRect/>
          </a:stretch>
        </p:blipFill>
        <p:spPr>
          <a:xfrm>
            <a:off x="7391400" y="53340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1" dur="1089" fill="hold"/>
                                        <p:tgtEl>
                                          <p:spTgt spid="1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6"/>
                </p:tgtEl>
              </p:cMediaNode>
            </p:audio>
          </p:childTnLst>
        </p:cTn>
      </p:par>
    </p:tnLst>
    <p:bldLst>
      <p:bldP spid="18" grpId="0" build="allAtOnce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Autofit/>
          </a:bodyPr>
          <a:lstStyle/>
          <a:p>
            <a:r>
              <a:rPr lang="en-US" sz="4800" dirty="0" smtClean="0">
                <a:solidFill>
                  <a:schemeClr val="bg1"/>
                </a:solidFill>
                <a:latin typeface="DJ Cross Stitch" pitchFamily="2" charset="0"/>
              </a:rPr>
              <a:t>Money Counts in the Library #4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4099560"/>
          </a:xfrm>
        </p:spPr>
        <p:txBody>
          <a:bodyPr/>
          <a:lstStyle/>
          <a:p>
            <a:pPr algn="ctr">
              <a:buNone/>
            </a:pPr>
            <a:r>
              <a:rPr lang="en-US" dirty="0" smtClean="0"/>
              <a:t>How much are the following books worth?</a:t>
            </a:r>
          </a:p>
          <a:p>
            <a:endParaRPr lang="en-US" dirty="0"/>
          </a:p>
        </p:txBody>
      </p:sp>
      <p:sp>
        <p:nvSpPr>
          <p:cNvPr id="4" name="Shape 86"/>
          <p:cNvSpPr/>
          <p:nvPr/>
        </p:nvSpPr>
        <p:spPr>
          <a:xfrm>
            <a:off x="228600" y="4038600"/>
            <a:ext cx="1317000" cy="1397399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spAutoFit/>
          </a:bodyPr>
          <a:lstStyle/>
          <a:p>
            <a:endParaRPr dirty="0"/>
          </a:p>
        </p:txBody>
      </p:sp>
      <p:sp>
        <p:nvSpPr>
          <p:cNvPr id="5" name="Shape 86"/>
          <p:cNvSpPr/>
          <p:nvPr/>
        </p:nvSpPr>
        <p:spPr>
          <a:xfrm>
            <a:off x="1600200" y="4038600"/>
            <a:ext cx="1317000" cy="1397399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spAutoFit/>
          </a:bodyPr>
          <a:lstStyle/>
          <a:p>
            <a:endParaRPr dirty="0"/>
          </a:p>
        </p:txBody>
      </p:sp>
      <p:sp>
        <p:nvSpPr>
          <p:cNvPr id="6" name="Shape 86"/>
          <p:cNvSpPr/>
          <p:nvPr/>
        </p:nvSpPr>
        <p:spPr>
          <a:xfrm>
            <a:off x="2971800" y="4038600"/>
            <a:ext cx="1317000" cy="1397399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spAutoFit/>
          </a:bodyPr>
          <a:lstStyle/>
          <a:p>
            <a:endParaRPr dirty="0"/>
          </a:p>
        </p:txBody>
      </p:sp>
      <p:sp>
        <p:nvSpPr>
          <p:cNvPr id="7" name="Shape 86"/>
          <p:cNvSpPr/>
          <p:nvPr/>
        </p:nvSpPr>
        <p:spPr>
          <a:xfrm>
            <a:off x="4343400" y="4038600"/>
            <a:ext cx="1317000" cy="1397399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spAutoFit/>
          </a:bodyPr>
          <a:lstStyle/>
          <a:p>
            <a:endParaRPr dirty="0"/>
          </a:p>
        </p:txBody>
      </p:sp>
      <p:sp>
        <p:nvSpPr>
          <p:cNvPr id="8" name="TextBox 7"/>
          <p:cNvSpPr txBox="1"/>
          <p:nvPr/>
        </p:nvSpPr>
        <p:spPr>
          <a:xfrm>
            <a:off x="6019800" y="4572000"/>
            <a:ext cx="99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=</a:t>
            </a:r>
            <a:endParaRPr lang="en-US" sz="3600" dirty="0"/>
          </a:p>
        </p:txBody>
      </p:sp>
      <p:sp>
        <p:nvSpPr>
          <p:cNvPr id="10" name="Shape 87"/>
          <p:cNvSpPr txBox="1"/>
          <p:nvPr/>
        </p:nvSpPr>
        <p:spPr>
          <a:xfrm>
            <a:off x="381000" y="4114800"/>
            <a:ext cx="1012525" cy="1200298"/>
          </a:xfrm>
          <a:prstGeom prst="rect">
            <a:avLst/>
          </a:prstGeom>
          <a:noFill/>
        </p:spPr>
        <p:txBody>
          <a:bodyPr wrap="square" lIns="91425" tIns="91425" rIns="91425" bIns="91425" anchor="t" anchorCtr="0">
            <a:spAutoFit/>
          </a:bodyPr>
          <a:lstStyle/>
          <a:p>
            <a:pPr lvl="0" algn="ctr" rtl="0">
              <a:buNone/>
            </a:pPr>
            <a:r>
              <a:rPr lang="en" sz="2400" b="1" dirty="0" smtClean="0">
                <a:solidFill>
                  <a:schemeClr val="bg1"/>
                </a:solidFill>
              </a:rPr>
              <a:t>B</a:t>
            </a:r>
            <a:endParaRPr lang="en" sz="2400" b="1" dirty="0">
              <a:solidFill>
                <a:schemeClr val="bg1"/>
              </a:solidFill>
            </a:endParaRPr>
          </a:p>
          <a:p>
            <a:pPr algn="ctr"/>
            <a:endParaRPr dirty="0">
              <a:solidFill>
                <a:schemeClr val="bg1"/>
              </a:solidFill>
            </a:endParaRPr>
          </a:p>
          <a:p>
            <a:pPr lvl="0" algn="ctr" rtl="0">
              <a:buNone/>
            </a:pPr>
            <a:r>
              <a:rPr lang="en" sz="2400" b="1" dirty="0" smtClean="0">
                <a:solidFill>
                  <a:schemeClr val="bg1"/>
                </a:solidFill>
              </a:rPr>
              <a:t>FIT</a:t>
            </a:r>
            <a:endParaRPr lang="en" sz="2400" b="1" dirty="0">
              <a:solidFill>
                <a:schemeClr val="bg1"/>
              </a:solidFill>
            </a:endParaRPr>
          </a:p>
        </p:txBody>
      </p:sp>
      <p:sp>
        <p:nvSpPr>
          <p:cNvPr id="11" name="Shape 87"/>
          <p:cNvSpPr txBox="1"/>
          <p:nvPr/>
        </p:nvSpPr>
        <p:spPr>
          <a:xfrm>
            <a:off x="1752600" y="4114800"/>
            <a:ext cx="1012525" cy="1200298"/>
          </a:xfrm>
          <a:prstGeom prst="rect">
            <a:avLst/>
          </a:prstGeom>
          <a:noFill/>
        </p:spPr>
        <p:txBody>
          <a:bodyPr wrap="square" lIns="91425" tIns="91425" rIns="91425" bIns="91425" anchor="t" anchorCtr="0">
            <a:spAutoFit/>
          </a:bodyPr>
          <a:lstStyle/>
          <a:p>
            <a:pPr lvl="0" algn="ctr" rtl="0">
              <a:buNone/>
            </a:pPr>
            <a:r>
              <a:rPr lang="en" sz="2400" b="1" dirty="0" smtClean="0">
                <a:solidFill>
                  <a:schemeClr val="bg1"/>
                </a:solidFill>
              </a:rPr>
              <a:t>B</a:t>
            </a:r>
            <a:endParaRPr lang="en" sz="2400" b="1" dirty="0">
              <a:solidFill>
                <a:schemeClr val="bg1"/>
              </a:solidFill>
            </a:endParaRPr>
          </a:p>
          <a:p>
            <a:pPr algn="ctr"/>
            <a:endParaRPr dirty="0">
              <a:solidFill>
                <a:schemeClr val="bg1"/>
              </a:solidFill>
            </a:endParaRPr>
          </a:p>
          <a:p>
            <a:pPr lvl="0" algn="ctr" rtl="0">
              <a:buNone/>
            </a:pPr>
            <a:r>
              <a:rPr lang="en" sz="2400" b="1" dirty="0" smtClean="0">
                <a:solidFill>
                  <a:schemeClr val="bg1"/>
                </a:solidFill>
              </a:rPr>
              <a:t>LIN</a:t>
            </a:r>
            <a:endParaRPr lang="en" sz="2400" b="1" dirty="0">
              <a:solidFill>
                <a:schemeClr val="bg1"/>
              </a:solidFill>
            </a:endParaRPr>
          </a:p>
        </p:txBody>
      </p:sp>
      <p:sp>
        <p:nvSpPr>
          <p:cNvPr id="12" name="Shape 87"/>
          <p:cNvSpPr txBox="1"/>
          <p:nvPr/>
        </p:nvSpPr>
        <p:spPr>
          <a:xfrm>
            <a:off x="3124200" y="4114800"/>
            <a:ext cx="1012525" cy="1200298"/>
          </a:xfrm>
          <a:prstGeom prst="rect">
            <a:avLst/>
          </a:prstGeom>
          <a:noFill/>
        </p:spPr>
        <p:txBody>
          <a:bodyPr wrap="square" lIns="91425" tIns="91425" rIns="91425" bIns="91425" anchor="t" anchorCtr="0">
            <a:spAutoFit/>
          </a:bodyPr>
          <a:lstStyle/>
          <a:p>
            <a:pPr lvl="0" algn="ctr" rtl="0">
              <a:buNone/>
            </a:pPr>
            <a:r>
              <a:rPr lang="en" sz="2400" b="1" dirty="0">
                <a:solidFill>
                  <a:schemeClr val="bg1"/>
                </a:solidFill>
              </a:rPr>
              <a:t>E</a:t>
            </a:r>
          </a:p>
          <a:p>
            <a:pPr algn="ctr"/>
            <a:endParaRPr dirty="0">
              <a:solidFill>
                <a:schemeClr val="bg1"/>
              </a:solidFill>
            </a:endParaRPr>
          </a:p>
          <a:p>
            <a:pPr lvl="0" algn="ctr" rtl="0">
              <a:buNone/>
            </a:pPr>
            <a:r>
              <a:rPr lang="en" sz="2400" b="1" dirty="0" smtClean="0">
                <a:solidFill>
                  <a:schemeClr val="bg1"/>
                </a:solidFill>
              </a:rPr>
              <a:t>WOO</a:t>
            </a:r>
            <a:endParaRPr lang="en" sz="2400" b="1" dirty="0">
              <a:solidFill>
                <a:schemeClr val="bg1"/>
              </a:solidFill>
            </a:endParaRPr>
          </a:p>
        </p:txBody>
      </p:sp>
      <p:sp>
        <p:nvSpPr>
          <p:cNvPr id="13" name="Shape 87"/>
          <p:cNvSpPr txBox="1"/>
          <p:nvPr/>
        </p:nvSpPr>
        <p:spPr>
          <a:xfrm>
            <a:off x="4495800" y="4114800"/>
            <a:ext cx="1012525" cy="1200298"/>
          </a:xfrm>
          <a:prstGeom prst="rect">
            <a:avLst/>
          </a:prstGeom>
          <a:noFill/>
        </p:spPr>
        <p:txBody>
          <a:bodyPr wrap="square" lIns="91425" tIns="91425" rIns="91425" bIns="91425" anchor="t" anchorCtr="0">
            <a:spAutoFit/>
          </a:bodyPr>
          <a:lstStyle/>
          <a:p>
            <a:pPr lvl="0" algn="ctr" rtl="0">
              <a:buNone/>
            </a:pPr>
            <a:r>
              <a:rPr lang="en" sz="2400" b="1" dirty="0" smtClean="0">
                <a:solidFill>
                  <a:schemeClr val="bg1"/>
                </a:solidFill>
              </a:rPr>
              <a:t>F</a:t>
            </a:r>
            <a:endParaRPr lang="en" sz="2400" b="1" dirty="0">
              <a:solidFill>
                <a:schemeClr val="bg1"/>
              </a:solidFill>
            </a:endParaRPr>
          </a:p>
          <a:p>
            <a:pPr algn="ctr"/>
            <a:endParaRPr dirty="0">
              <a:solidFill>
                <a:schemeClr val="bg1"/>
              </a:solidFill>
            </a:endParaRPr>
          </a:p>
          <a:p>
            <a:pPr lvl="0" algn="ctr" rtl="0">
              <a:buNone/>
            </a:pPr>
            <a:r>
              <a:rPr lang="en" sz="2400" b="1" dirty="0" smtClean="0">
                <a:solidFill>
                  <a:schemeClr val="bg1"/>
                </a:solidFill>
              </a:rPr>
              <a:t>KIN</a:t>
            </a:r>
            <a:endParaRPr lang="en" sz="2400" b="1" dirty="0"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705600" y="4495800"/>
            <a:ext cx="1981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61 cents</a:t>
            </a:r>
            <a:endParaRPr lang="en-US" sz="3600" dirty="0"/>
          </a:p>
        </p:txBody>
      </p:sp>
      <p:pic>
        <p:nvPicPr>
          <p:cNvPr id="15" name="MS900069340[1].wav">
            <a:hlinkClick r:id="" action="ppaction://media"/>
          </p:cNvPr>
          <p:cNvPicPr>
            <a:picLocks noRot="1" noChangeAspect="1"/>
          </p:cNvPicPr>
          <p:nvPr>
            <a:wavAudioFile r:embed="rId1" name="MS900069340[1].wav"/>
          </p:nvPr>
        </p:nvPicPr>
        <p:blipFill>
          <a:blip r:embed="rId3" cstate="print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  <p:pic>
        <p:nvPicPr>
          <p:cNvPr id="16" name="MS900069340[1].wav">
            <a:hlinkClick r:id="" action="ppaction://media"/>
          </p:cNvPr>
          <p:cNvPicPr>
            <a:picLocks noRot="1" noChangeAspect="1"/>
          </p:cNvPicPr>
          <p:nvPr>
            <a:wavAudioFile r:embed="rId1" name="MS900069340[1].wav"/>
          </p:nvPr>
        </p:nvPicPr>
        <p:blipFill>
          <a:blip r:embed="rId4" cstate="print"/>
          <a:stretch>
            <a:fillRect/>
          </a:stretch>
        </p:blipFill>
        <p:spPr>
          <a:xfrm>
            <a:off x="7391400" y="53340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1" dur="1089" fill="hold"/>
                                        <p:tgtEl>
                                          <p:spTgt spid="1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6" dur="1089" fill="hold"/>
                                        <p:tgtEl>
                                          <p:spTgt spid="1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audio>
              <p:cMediaNode>
                <p:cTn id="1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5"/>
                </p:tgtEl>
              </p:cMediaNode>
            </p:audio>
            <p:audio>
              <p:cMediaNode>
                <p:cTn id="18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6"/>
                </p:tgtEl>
              </p:cMediaNode>
            </p:audio>
          </p:childTnLst>
        </p:cTn>
      </p:par>
    </p:tnLst>
    <p:bldLst>
      <p:bldP spid="14" grpId="0" build="allAtOnce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>
            <a:noAutofit/>
          </a:bodyPr>
          <a:lstStyle/>
          <a:p>
            <a:r>
              <a:rPr lang="en-US" sz="4800" dirty="0" smtClean="0">
                <a:solidFill>
                  <a:schemeClr val="bg1"/>
                </a:solidFill>
                <a:latin typeface="DJ Cross Stitch" pitchFamily="2" charset="0"/>
              </a:rPr>
              <a:t>Money Counts in the Library #5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709160"/>
          </a:xfrm>
        </p:spPr>
        <p:txBody>
          <a:bodyPr/>
          <a:lstStyle/>
          <a:p>
            <a:pPr algn="ctr">
              <a:buNone/>
            </a:pPr>
            <a:r>
              <a:rPr lang="en-US" dirty="0" smtClean="0"/>
              <a:t>How much are the following books worth?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Shape 86"/>
          <p:cNvSpPr/>
          <p:nvPr/>
        </p:nvSpPr>
        <p:spPr>
          <a:xfrm>
            <a:off x="228600" y="4038600"/>
            <a:ext cx="1317000" cy="1397399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spAutoFit/>
          </a:bodyPr>
          <a:lstStyle/>
          <a:p>
            <a:endParaRPr dirty="0"/>
          </a:p>
        </p:txBody>
      </p:sp>
      <p:sp>
        <p:nvSpPr>
          <p:cNvPr id="5" name="Shape 86"/>
          <p:cNvSpPr/>
          <p:nvPr/>
        </p:nvSpPr>
        <p:spPr>
          <a:xfrm>
            <a:off x="1600200" y="4038600"/>
            <a:ext cx="1317000" cy="1397399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spAutoFit/>
          </a:bodyPr>
          <a:lstStyle/>
          <a:p>
            <a:endParaRPr dirty="0"/>
          </a:p>
        </p:txBody>
      </p:sp>
      <p:sp>
        <p:nvSpPr>
          <p:cNvPr id="6" name="Shape 86"/>
          <p:cNvSpPr/>
          <p:nvPr/>
        </p:nvSpPr>
        <p:spPr>
          <a:xfrm>
            <a:off x="2971800" y="4038600"/>
            <a:ext cx="1317000" cy="1397399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spAutoFit/>
          </a:bodyPr>
          <a:lstStyle/>
          <a:p>
            <a:endParaRPr dirty="0"/>
          </a:p>
        </p:txBody>
      </p:sp>
      <p:sp>
        <p:nvSpPr>
          <p:cNvPr id="7" name="Shape 86"/>
          <p:cNvSpPr/>
          <p:nvPr/>
        </p:nvSpPr>
        <p:spPr>
          <a:xfrm>
            <a:off x="5715000" y="4038600"/>
            <a:ext cx="1317000" cy="1397399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spAutoFit/>
          </a:bodyPr>
          <a:lstStyle/>
          <a:p>
            <a:endParaRPr dirty="0"/>
          </a:p>
        </p:txBody>
      </p:sp>
      <p:sp>
        <p:nvSpPr>
          <p:cNvPr id="8" name="Shape 86"/>
          <p:cNvSpPr/>
          <p:nvPr/>
        </p:nvSpPr>
        <p:spPr>
          <a:xfrm>
            <a:off x="4343400" y="4038600"/>
            <a:ext cx="1317000" cy="1397399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spAutoFit/>
          </a:bodyPr>
          <a:lstStyle/>
          <a:p>
            <a:endParaRPr dirty="0"/>
          </a:p>
        </p:txBody>
      </p:sp>
      <p:sp>
        <p:nvSpPr>
          <p:cNvPr id="9" name="Rectangle 8"/>
          <p:cNvSpPr/>
          <p:nvPr/>
        </p:nvSpPr>
        <p:spPr>
          <a:xfrm>
            <a:off x="7162800" y="4343400"/>
            <a:ext cx="46519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 smtClean="0"/>
              <a:t>=</a:t>
            </a:r>
            <a:endParaRPr lang="en-US" sz="3600" dirty="0"/>
          </a:p>
        </p:txBody>
      </p:sp>
      <p:sp>
        <p:nvSpPr>
          <p:cNvPr id="10" name="Shape 87"/>
          <p:cNvSpPr txBox="1"/>
          <p:nvPr/>
        </p:nvSpPr>
        <p:spPr>
          <a:xfrm>
            <a:off x="381000" y="4114800"/>
            <a:ext cx="1012525" cy="1200298"/>
          </a:xfrm>
          <a:prstGeom prst="rect">
            <a:avLst/>
          </a:prstGeom>
          <a:noFill/>
        </p:spPr>
        <p:txBody>
          <a:bodyPr wrap="square" lIns="91425" tIns="91425" rIns="91425" bIns="91425" anchor="t" anchorCtr="0">
            <a:spAutoFit/>
          </a:bodyPr>
          <a:lstStyle/>
          <a:p>
            <a:pPr lvl="0" algn="ctr" rtl="0">
              <a:buNone/>
            </a:pPr>
            <a:r>
              <a:rPr lang="en" sz="2400" b="1" dirty="0">
                <a:solidFill>
                  <a:schemeClr val="bg1"/>
                </a:solidFill>
              </a:rPr>
              <a:t>E</a:t>
            </a:r>
          </a:p>
          <a:p>
            <a:pPr algn="ctr"/>
            <a:endParaRPr dirty="0">
              <a:solidFill>
                <a:schemeClr val="bg1"/>
              </a:solidFill>
            </a:endParaRPr>
          </a:p>
          <a:p>
            <a:pPr lvl="0" algn="ctr" rtl="0">
              <a:buNone/>
            </a:pPr>
            <a:r>
              <a:rPr lang="en" sz="2400" b="1" dirty="0" smtClean="0">
                <a:solidFill>
                  <a:schemeClr val="bg1"/>
                </a:solidFill>
              </a:rPr>
              <a:t>JOH</a:t>
            </a:r>
            <a:endParaRPr lang="en" sz="2400" b="1" dirty="0">
              <a:solidFill>
                <a:schemeClr val="bg1"/>
              </a:solidFill>
            </a:endParaRPr>
          </a:p>
        </p:txBody>
      </p:sp>
      <p:sp>
        <p:nvSpPr>
          <p:cNvPr id="11" name="Shape 87"/>
          <p:cNvSpPr txBox="1"/>
          <p:nvPr/>
        </p:nvSpPr>
        <p:spPr>
          <a:xfrm>
            <a:off x="1828800" y="4114800"/>
            <a:ext cx="1012525" cy="1200298"/>
          </a:xfrm>
          <a:prstGeom prst="rect">
            <a:avLst/>
          </a:prstGeom>
          <a:noFill/>
        </p:spPr>
        <p:txBody>
          <a:bodyPr wrap="square" lIns="91425" tIns="91425" rIns="91425" bIns="91425" anchor="t" anchorCtr="0">
            <a:spAutoFit/>
          </a:bodyPr>
          <a:lstStyle/>
          <a:p>
            <a:pPr lvl="0" algn="ctr" rtl="0">
              <a:buNone/>
            </a:pPr>
            <a:r>
              <a:rPr lang="en" sz="2400" b="1" dirty="0" smtClean="0">
                <a:solidFill>
                  <a:schemeClr val="bg1"/>
                </a:solidFill>
              </a:rPr>
              <a:t>F</a:t>
            </a:r>
            <a:endParaRPr lang="en" sz="2400" b="1" dirty="0">
              <a:solidFill>
                <a:schemeClr val="bg1"/>
              </a:solidFill>
            </a:endParaRPr>
          </a:p>
          <a:p>
            <a:pPr algn="ctr"/>
            <a:endParaRPr dirty="0">
              <a:solidFill>
                <a:schemeClr val="bg1"/>
              </a:solidFill>
            </a:endParaRPr>
          </a:p>
          <a:p>
            <a:pPr lvl="0" algn="ctr" rtl="0">
              <a:buNone/>
            </a:pPr>
            <a:r>
              <a:rPr lang="en" sz="2400" b="1" dirty="0" smtClean="0">
                <a:solidFill>
                  <a:schemeClr val="bg1"/>
                </a:solidFill>
              </a:rPr>
              <a:t>APP</a:t>
            </a:r>
            <a:endParaRPr lang="en" sz="2400" b="1" dirty="0">
              <a:solidFill>
                <a:schemeClr val="bg1"/>
              </a:solidFill>
            </a:endParaRPr>
          </a:p>
        </p:txBody>
      </p:sp>
      <p:sp>
        <p:nvSpPr>
          <p:cNvPr id="12" name="Shape 87"/>
          <p:cNvSpPr txBox="1"/>
          <p:nvPr/>
        </p:nvSpPr>
        <p:spPr>
          <a:xfrm>
            <a:off x="3124200" y="4114800"/>
            <a:ext cx="1012525" cy="1200298"/>
          </a:xfrm>
          <a:prstGeom prst="rect">
            <a:avLst/>
          </a:prstGeom>
          <a:noFill/>
        </p:spPr>
        <p:txBody>
          <a:bodyPr wrap="square" lIns="91425" tIns="91425" rIns="91425" bIns="91425" anchor="t" anchorCtr="0">
            <a:spAutoFit/>
          </a:bodyPr>
          <a:lstStyle/>
          <a:p>
            <a:pPr lvl="0" algn="ctr" rtl="0">
              <a:buNone/>
            </a:pPr>
            <a:r>
              <a:rPr lang="en" sz="2400" b="1" dirty="0" smtClean="0">
                <a:solidFill>
                  <a:schemeClr val="bg1"/>
                </a:solidFill>
              </a:rPr>
              <a:t>.031</a:t>
            </a:r>
            <a:endParaRPr lang="en" sz="2400" b="1" dirty="0">
              <a:solidFill>
                <a:schemeClr val="bg1"/>
              </a:solidFill>
            </a:endParaRPr>
          </a:p>
          <a:p>
            <a:pPr algn="ctr"/>
            <a:endParaRPr dirty="0">
              <a:solidFill>
                <a:schemeClr val="bg1"/>
              </a:solidFill>
            </a:endParaRPr>
          </a:p>
          <a:p>
            <a:pPr lvl="0" algn="ctr" rtl="0">
              <a:buNone/>
            </a:pPr>
            <a:r>
              <a:rPr lang="en" sz="2400" b="1" dirty="0" smtClean="0">
                <a:solidFill>
                  <a:schemeClr val="bg1"/>
                </a:solidFill>
              </a:rPr>
              <a:t>GUI</a:t>
            </a:r>
            <a:endParaRPr lang="en" sz="2400" b="1" dirty="0">
              <a:solidFill>
                <a:schemeClr val="bg1"/>
              </a:solidFill>
            </a:endParaRPr>
          </a:p>
        </p:txBody>
      </p:sp>
      <p:sp>
        <p:nvSpPr>
          <p:cNvPr id="13" name="Shape 87"/>
          <p:cNvSpPr txBox="1"/>
          <p:nvPr/>
        </p:nvSpPr>
        <p:spPr>
          <a:xfrm>
            <a:off x="4495800" y="4114800"/>
            <a:ext cx="1012525" cy="1200298"/>
          </a:xfrm>
          <a:prstGeom prst="rect">
            <a:avLst/>
          </a:prstGeom>
          <a:noFill/>
        </p:spPr>
        <p:txBody>
          <a:bodyPr wrap="square" lIns="91425" tIns="91425" rIns="91425" bIns="91425" anchor="t" anchorCtr="0">
            <a:spAutoFit/>
          </a:bodyPr>
          <a:lstStyle/>
          <a:p>
            <a:pPr lvl="0" algn="ctr" rtl="0">
              <a:buNone/>
            </a:pPr>
            <a:r>
              <a:rPr lang="en" sz="2400" b="1" dirty="0" smtClean="0">
                <a:solidFill>
                  <a:schemeClr val="bg1"/>
                </a:solidFill>
              </a:rPr>
              <a:t>636</a:t>
            </a:r>
            <a:endParaRPr lang="en" sz="2400" b="1" dirty="0">
              <a:solidFill>
                <a:schemeClr val="bg1"/>
              </a:solidFill>
            </a:endParaRPr>
          </a:p>
          <a:p>
            <a:pPr algn="ctr"/>
            <a:endParaRPr dirty="0">
              <a:solidFill>
                <a:schemeClr val="bg1"/>
              </a:solidFill>
            </a:endParaRPr>
          </a:p>
          <a:p>
            <a:pPr lvl="0" algn="ctr" rtl="0">
              <a:buNone/>
            </a:pPr>
            <a:r>
              <a:rPr lang="en" sz="2400" b="1" dirty="0" smtClean="0">
                <a:solidFill>
                  <a:schemeClr val="bg1"/>
                </a:solidFill>
              </a:rPr>
              <a:t>DAP</a:t>
            </a:r>
            <a:endParaRPr lang="en" sz="2400" b="1" dirty="0">
              <a:solidFill>
                <a:schemeClr val="bg1"/>
              </a:solidFill>
            </a:endParaRPr>
          </a:p>
        </p:txBody>
      </p:sp>
      <p:sp>
        <p:nvSpPr>
          <p:cNvPr id="14" name="Shape 87"/>
          <p:cNvSpPr txBox="1"/>
          <p:nvPr/>
        </p:nvSpPr>
        <p:spPr>
          <a:xfrm>
            <a:off x="5867400" y="4114800"/>
            <a:ext cx="1012525" cy="1200298"/>
          </a:xfrm>
          <a:prstGeom prst="rect">
            <a:avLst/>
          </a:prstGeom>
          <a:noFill/>
        </p:spPr>
        <p:txBody>
          <a:bodyPr wrap="square" lIns="91425" tIns="91425" rIns="91425" bIns="91425" anchor="t" anchorCtr="0">
            <a:spAutoFit/>
          </a:bodyPr>
          <a:lstStyle/>
          <a:p>
            <a:pPr lvl="0" algn="ctr" rtl="0">
              <a:buNone/>
            </a:pPr>
            <a:r>
              <a:rPr lang="en" sz="2400" b="1" dirty="0" smtClean="0">
                <a:solidFill>
                  <a:schemeClr val="bg1"/>
                </a:solidFill>
              </a:rPr>
              <a:t>B</a:t>
            </a:r>
            <a:endParaRPr lang="en" sz="2400" b="1" dirty="0">
              <a:solidFill>
                <a:schemeClr val="bg1"/>
              </a:solidFill>
            </a:endParaRPr>
          </a:p>
          <a:p>
            <a:pPr algn="ctr"/>
            <a:endParaRPr dirty="0">
              <a:solidFill>
                <a:schemeClr val="bg1"/>
              </a:solidFill>
            </a:endParaRPr>
          </a:p>
          <a:p>
            <a:pPr lvl="0" algn="ctr" rtl="0">
              <a:buNone/>
            </a:pPr>
            <a:r>
              <a:rPr lang="en" sz="2400" b="1" dirty="0" smtClean="0">
                <a:solidFill>
                  <a:schemeClr val="bg1"/>
                </a:solidFill>
              </a:rPr>
              <a:t>SEU</a:t>
            </a:r>
            <a:endParaRPr lang="en" sz="2400" b="1" dirty="0">
              <a:solidFill>
                <a:schemeClr val="bg1"/>
              </a:solidFill>
            </a:endParaRPr>
          </a:p>
        </p:txBody>
      </p:sp>
      <p:pic>
        <p:nvPicPr>
          <p:cNvPr id="4098" name="Picture 2" descr="C:\Documents and Settings\snyderk\Local Settings\Temporary Internet Files\Content.IE5\14457A40\MM900323764[1]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33800" y="2667000"/>
            <a:ext cx="1270604" cy="909637"/>
          </a:xfrm>
          <a:prstGeom prst="rect">
            <a:avLst/>
          </a:prstGeom>
          <a:noFill/>
        </p:spPr>
      </p:pic>
      <p:sp>
        <p:nvSpPr>
          <p:cNvPr id="17" name="TextBox 16"/>
          <p:cNvSpPr txBox="1"/>
          <p:nvPr/>
        </p:nvSpPr>
        <p:spPr>
          <a:xfrm>
            <a:off x="6477000" y="5562600"/>
            <a:ext cx="2362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46 cents</a:t>
            </a:r>
            <a:endParaRPr lang="en-US" sz="3600" dirty="0"/>
          </a:p>
        </p:txBody>
      </p:sp>
      <p:pic>
        <p:nvPicPr>
          <p:cNvPr id="18" name="MS900069340[1].wav">
            <a:hlinkClick r:id="" action="ppaction://media"/>
          </p:cNvPr>
          <p:cNvPicPr>
            <a:picLocks noRot="1" noChangeAspect="1"/>
          </p:cNvPicPr>
          <p:nvPr>
            <a:wavAudioFile r:embed="rId1" name="MS900069340[1].wav"/>
          </p:nvPr>
        </p:nvPicPr>
        <p:blipFill>
          <a:blip r:embed="rId4" cstate="print"/>
          <a:stretch>
            <a:fillRect/>
          </a:stretch>
        </p:blipFill>
        <p:spPr>
          <a:xfrm>
            <a:off x="6400800" y="57912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1" dur="1089" fill="hold"/>
                                        <p:tgtEl>
                                          <p:spTgt spid="1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8"/>
                </p:tgtEl>
              </p:cMediaNode>
            </p:audio>
          </p:childTnLst>
        </p:cTn>
      </p:par>
    </p:tnLst>
    <p:bldLst>
      <p:bldP spid="17" grpId="0" build="allAtOnce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>
            <a:noAutofit/>
          </a:bodyPr>
          <a:lstStyle/>
          <a:p>
            <a:r>
              <a:rPr lang="en-US" sz="4800" dirty="0" smtClean="0">
                <a:solidFill>
                  <a:schemeClr val="bg1"/>
                </a:solidFill>
                <a:latin typeface="DJ Cross Stitch" pitchFamily="2" charset="0"/>
              </a:rPr>
              <a:t>Money Counts in the Library #6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709160"/>
          </a:xfrm>
        </p:spPr>
        <p:txBody>
          <a:bodyPr/>
          <a:lstStyle/>
          <a:p>
            <a:pPr algn="ctr">
              <a:buNone/>
            </a:pPr>
            <a:r>
              <a:rPr lang="en-US" dirty="0" smtClean="0"/>
              <a:t>How much are the following books worth?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Shape 86"/>
          <p:cNvSpPr/>
          <p:nvPr/>
        </p:nvSpPr>
        <p:spPr>
          <a:xfrm>
            <a:off x="228600" y="4038600"/>
            <a:ext cx="1317000" cy="1397399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spAutoFit/>
          </a:bodyPr>
          <a:lstStyle/>
          <a:p>
            <a:endParaRPr dirty="0"/>
          </a:p>
        </p:txBody>
      </p:sp>
      <p:sp>
        <p:nvSpPr>
          <p:cNvPr id="5" name="Shape 86"/>
          <p:cNvSpPr/>
          <p:nvPr/>
        </p:nvSpPr>
        <p:spPr>
          <a:xfrm>
            <a:off x="1600200" y="4038600"/>
            <a:ext cx="1317000" cy="1397399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spAutoFit/>
          </a:bodyPr>
          <a:lstStyle/>
          <a:p>
            <a:endParaRPr dirty="0"/>
          </a:p>
        </p:txBody>
      </p:sp>
      <p:sp>
        <p:nvSpPr>
          <p:cNvPr id="6" name="Shape 86"/>
          <p:cNvSpPr/>
          <p:nvPr/>
        </p:nvSpPr>
        <p:spPr>
          <a:xfrm>
            <a:off x="2971800" y="4038600"/>
            <a:ext cx="1317000" cy="1397399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spAutoFit/>
          </a:bodyPr>
          <a:lstStyle/>
          <a:p>
            <a:endParaRPr dirty="0"/>
          </a:p>
        </p:txBody>
      </p:sp>
      <p:sp>
        <p:nvSpPr>
          <p:cNvPr id="7" name="Shape 86"/>
          <p:cNvSpPr/>
          <p:nvPr/>
        </p:nvSpPr>
        <p:spPr>
          <a:xfrm>
            <a:off x="5715000" y="4038600"/>
            <a:ext cx="1317000" cy="1397399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spAutoFit/>
          </a:bodyPr>
          <a:lstStyle/>
          <a:p>
            <a:endParaRPr dirty="0"/>
          </a:p>
        </p:txBody>
      </p:sp>
      <p:sp>
        <p:nvSpPr>
          <p:cNvPr id="8" name="Shape 86"/>
          <p:cNvSpPr/>
          <p:nvPr/>
        </p:nvSpPr>
        <p:spPr>
          <a:xfrm>
            <a:off x="4343400" y="4038600"/>
            <a:ext cx="1317000" cy="1397399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spAutoFit/>
          </a:bodyPr>
          <a:lstStyle/>
          <a:p>
            <a:endParaRPr dirty="0"/>
          </a:p>
        </p:txBody>
      </p:sp>
      <p:sp>
        <p:nvSpPr>
          <p:cNvPr id="9" name="Rectangle 8"/>
          <p:cNvSpPr/>
          <p:nvPr/>
        </p:nvSpPr>
        <p:spPr>
          <a:xfrm>
            <a:off x="7239000" y="4495800"/>
            <a:ext cx="46519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 smtClean="0"/>
              <a:t>=</a:t>
            </a:r>
            <a:endParaRPr lang="en-US" sz="3600" dirty="0"/>
          </a:p>
        </p:txBody>
      </p:sp>
      <p:sp>
        <p:nvSpPr>
          <p:cNvPr id="10" name="Shape 87"/>
          <p:cNvSpPr txBox="1"/>
          <p:nvPr/>
        </p:nvSpPr>
        <p:spPr>
          <a:xfrm>
            <a:off x="381000" y="4114800"/>
            <a:ext cx="1012525" cy="1200298"/>
          </a:xfrm>
          <a:prstGeom prst="rect">
            <a:avLst/>
          </a:prstGeom>
          <a:noFill/>
        </p:spPr>
        <p:txBody>
          <a:bodyPr wrap="square" lIns="91425" tIns="91425" rIns="91425" bIns="91425" anchor="t" anchorCtr="0">
            <a:spAutoFit/>
          </a:bodyPr>
          <a:lstStyle/>
          <a:p>
            <a:pPr lvl="0" algn="ctr" rtl="0">
              <a:buNone/>
            </a:pPr>
            <a:r>
              <a:rPr lang="en" sz="2400" b="1" dirty="0" smtClean="0">
                <a:solidFill>
                  <a:schemeClr val="bg1"/>
                </a:solidFill>
              </a:rPr>
              <a:t>F</a:t>
            </a:r>
            <a:endParaRPr lang="en" sz="2400" b="1" dirty="0">
              <a:solidFill>
                <a:schemeClr val="bg1"/>
              </a:solidFill>
            </a:endParaRPr>
          </a:p>
          <a:p>
            <a:pPr algn="ctr"/>
            <a:endParaRPr dirty="0">
              <a:solidFill>
                <a:schemeClr val="bg1"/>
              </a:solidFill>
            </a:endParaRPr>
          </a:p>
          <a:p>
            <a:pPr lvl="0" algn="ctr" rtl="0">
              <a:buNone/>
            </a:pPr>
            <a:r>
              <a:rPr lang="en" sz="2400" b="1" dirty="0" smtClean="0">
                <a:solidFill>
                  <a:schemeClr val="bg1"/>
                </a:solidFill>
              </a:rPr>
              <a:t>LIM</a:t>
            </a:r>
            <a:endParaRPr lang="en" sz="2400" b="1" dirty="0">
              <a:solidFill>
                <a:schemeClr val="bg1"/>
              </a:solidFill>
            </a:endParaRPr>
          </a:p>
        </p:txBody>
      </p:sp>
      <p:sp>
        <p:nvSpPr>
          <p:cNvPr id="11" name="Shape 87"/>
          <p:cNvSpPr txBox="1"/>
          <p:nvPr/>
        </p:nvSpPr>
        <p:spPr>
          <a:xfrm>
            <a:off x="1828800" y="4114800"/>
            <a:ext cx="1012525" cy="1200298"/>
          </a:xfrm>
          <a:prstGeom prst="rect">
            <a:avLst/>
          </a:prstGeom>
          <a:noFill/>
        </p:spPr>
        <p:txBody>
          <a:bodyPr wrap="square" lIns="91425" tIns="91425" rIns="91425" bIns="91425" anchor="t" anchorCtr="0">
            <a:spAutoFit/>
          </a:bodyPr>
          <a:lstStyle/>
          <a:p>
            <a:pPr lvl="0" algn="ctr" rtl="0">
              <a:buNone/>
            </a:pPr>
            <a:r>
              <a:rPr lang="en" sz="2400" b="1" dirty="0">
                <a:solidFill>
                  <a:schemeClr val="bg1"/>
                </a:solidFill>
              </a:rPr>
              <a:t>E</a:t>
            </a:r>
          </a:p>
          <a:p>
            <a:pPr algn="ctr"/>
            <a:endParaRPr dirty="0">
              <a:solidFill>
                <a:schemeClr val="bg1"/>
              </a:solidFill>
            </a:endParaRPr>
          </a:p>
          <a:p>
            <a:pPr lvl="0" algn="ctr" rtl="0">
              <a:buNone/>
            </a:pPr>
            <a:r>
              <a:rPr lang="en" sz="2400" b="1" dirty="0" smtClean="0">
                <a:solidFill>
                  <a:schemeClr val="bg1"/>
                </a:solidFill>
              </a:rPr>
              <a:t>KIT</a:t>
            </a:r>
            <a:endParaRPr lang="en" sz="2400" b="1" dirty="0">
              <a:solidFill>
                <a:schemeClr val="bg1"/>
              </a:solidFill>
            </a:endParaRPr>
          </a:p>
        </p:txBody>
      </p:sp>
      <p:sp>
        <p:nvSpPr>
          <p:cNvPr id="12" name="Shape 87"/>
          <p:cNvSpPr txBox="1"/>
          <p:nvPr/>
        </p:nvSpPr>
        <p:spPr>
          <a:xfrm>
            <a:off x="3124200" y="4114800"/>
            <a:ext cx="1012525" cy="1200298"/>
          </a:xfrm>
          <a:prstGeom prst="rect">
            <a:avLst/>
          </a:prstGeom>
          <a:noFill/>
        </p:spPr>
        <p:txBody>
          <a:bodyPr wrap="square" lIns="91425" tIns="91425" rIns="91425" bIns="91425" anchor="t" anchorCtr="0">
            <a:spAutoFit/>
          </a:bodyPr>
          <a:lstStyle/>
          <a:p>
            <a:pPr lvl="0" algn="ctr" rtl="0">
              <a:buNone/>
            </a:pPr>
            <a:r>
              <a:rPr lang="en" sz="2400" b="1" dirty="0" smtClean="0">
                <a:solidFill>
                  <a:schemeClr val="bg1"/>
                </a:solidFill>
              </a:rPr>
              <a:t>529</a:t>
            </a:r>
            <a:endParaRPr lang="en" sz="2400" b="1" dirty="0">
              <a:solidFill>
                <a:schemeClr val="bg1"/>
              </a:solidFill>
            </a:endParaRPr>
          </a:p>
          <a:p>
            <a:pPr algn="ctr"/>
            <a:endParaRPr dirty="0">
              <a:solidFill>
                <a:schemeClr val="bg1"/>
              </a:solidFill>
            </a:endParaRPr>
          </a:p>
          <a:p>
            <a:pPr lvl="0" algn="ctr" rtl="0">
              <a:buNone/>
            </a:pPr>
            <a:r>
              <a:rPr lang="en" sz="2400" b="1" dirty="0" smtClean="0">
                <a:solidFill>
                  <a:schemeClr val="bg1"/>
                </a:solidFill>
              </a:rPr>
              <a:t>BOR</a:t>
            </a:r>
            <a:endParaRPr lang="en" sz="2400" b="1" dirty="0">
              <a:solidFill>
                <a:schemeClr val="bg1"/>
              </a:solidFill>
            </a:endParaRPr>
          </a:p>
        </p:txBody>
      </p:sp>
      <p:sp>
        <p:nvSpPr>
          <p:cNvPr id="13" name="Shape 87"/>
          <p:cNvSpPr txBox="1"/>
          <p:nvPr/>
        </p:nvSpPr>
        <p:spPr>
          <a:xfrm>
            <a:off x="4495800" y="4114800"/>
            <a:ext cx="1012525" cy="1200298"/>
          </a:xfrm>
          <a:prstGeom prst="rect">
            <a:avLst/>
          </a:prstGeom>
          <a:noFill/>
        </p:spPr>
        <p:txBody>
          <a:bodyPr wrap="square" lIns="91425" tIns="91425" rIns="91425" bIns="91425" anchor="t" anchorCtr="0">
            <a:spAutoFit/>
          </a:bodyPr>
          <a:lstStyle/>
          <a:p>
            <a:pPr lvl="0" algn="ctr" rtl="0">
              <a:buNone/>
            </a:pPr>
            <a:r>
              <a:rPr lang="en" sz="2400" b="1" dirty="0" smtClean="0">
                <a:solidFill>
                  <a:schemeClr val="bg1"/>
                </a:solidFill>
              </a:rPr>
              <a:t>F</a:t>
            </a:r>
            <a:endParaRPr lang="en" sz="2400" b="1" dirty="0">
              <a:solidFill>
                <a:schemeClr val="bg1"/>
              </a:solidFill>
            </a:endParaRPr>
          </a:p>
          <a:p>
            <a:pPr algn="ctr"/>
            <a:endParaRPr dirty="0">
              <a:solidFill>
                <a:schemeClr val="bg1"/>
              </a:solidFill>
            </a:endParaRPr>
          </a:p>
          <a:p>
            <a:pPr lvl="0" algn="ctr" rtl="0">
              <a:buNone/>
            </a:pPr>
            <a:r>
              <a:rPr lang="en" sz="2400" b="1" dirty="0" smtClean="0">
                <a:solidFill>
                  <a:schemeClr val="bg1"/>
                </a:solidFill>
              </a:rPr>
              <a:t>TIL</a:t>
            </a:r>
            <a:endParaRPr lang="en" sz="2400" b="1" dirty="0">
              <a:solidFill>
                <a:schemeClr val="bg1"/>
              </a:solidFill>
            </a:endParaRPr>
          </a:p>
        </p:txBody>
      </p:sp>
      <p:sp>
        <p:nvSpPr>
          <p:cNvPr id="14" name="Shape 87"/>
          <p:cNvSpPr txBox="1"/>
          <p:nvPr/>
        </p:nvSpPr>
        <p:spPr>
          <a:xfrm>
            <a:off x="5867400" y="4114800"/>
            <a:ext cx="1012525" cy="1200298"/>
          </a:xfrm>
          <a:prstGeom prst="rect">
            <a:avLst/>
          </a:prstGeom>
          <a:noFill/>
        </p:spPr>
        <p:txBody>
          <a:bodyPr wrap="square" lIns="91425" tIns="91425" rIns="91425" bIns="91425" anchor="t" anchorCtr="0">
            <a:spAutoFit/>
          </a:bodyPr>
          <a:lstStyle/>
          <a:p>
            <a:pPr lvl="0" algn="ctr" rtl="0">
              <a:buNone/>
            </a:pPr>
            <a:r>
              <a:rPr lang="en" sz="2400" b="1" dirty="0" smtClean="0">
                <a:solidFill>
                  <a:schemeClr val="bg1"/>
                </a:solidFill>
              </a:rPr>
              <a:t>796</a:t>
            </a:r>
            <a:endParaRPr lang="en" sz="2400" b="1" dirty="0">
              <a:solidFill>
                <a:schemeClr val="bg1"/>
              </a:solidFill>
            </a:endParaRPr>
          </a:p>
          <a:p>
            <a:pPr algn="ctr"/>
            <a:endParaRPr dirty="0">
              <a:solidFill>
                <a:schemeClr val="bg1"/>
              </a:solidFill>
            </a:endParaRPr>
          </a:p>
          <a:p>
            <a:pPr lvl="0" algn="ctr" rtl="0">
              <a:buNone/>
            </a:pPr>
            <a:r>
              <a:rPr lang="en" sz="2400" b="1" dirty="0" smtClean="0">
                <a:solidFill>
                  <a:schemeClr val="bg1"/>
                </a:solidFill>
              </a:rPr>
              <a:t>BOS</a:t>
            </a:r>
            <a:endParaRPr lang="en" sz="2400" b="1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400800" y="5715000"/>
            <a:ext cx="2514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22 cents</a:t>
            </a:r>
            <a:endParaRPr lang="en-US" sz="3600" dirty="0"/>
          </a:p>
        </p:txBody>
      </p:sp>
      <p:pic>
        <p:nvPicPr>
          <p:cNvPr id="16" name="MS900069340[1].wav">
            <a:hlinkClick r:id="" action="ppaction://media"/>
          </p:cNvPr>
          <p:cNvPicPr>
            <a:picLocks noRot="1" noChangeAspect="1"/>
          </p:cNvPicPr>
          <p:nvPr>
            <a:wavAudioFile r:embed="rId1" name="MS900069340[1].wav"/>
          </p:nvPr>
        </p:nvPicPr>
        <p:blipFill>
          <a:blip r:embed="rId3" cstate="print"/>
          <a:stretch>
            <a:fillRect/>
          </a:stretch>
        </p:blipFill>
        <p:spPr>
          <a:xfrm>
            <a:off x="6324600" y="5943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1" dur="1089" fill="hold"/>
                                        <p:tgtEl>
                                          <p:spTgt spid="1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6"/>
                </p:tgtEl>
              </p:cMediaNode>
            </p:audio>
          </p:childTnLst>
        </p:cTn>
      </p:par>
    </p:tnLst>
    <p:bldLst>
      <p:bldP spid="15" grpId="0" build="allAtOnce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Autofit/>
          </a:bodyPr>
          <a:lstStyle/>
          <a:p>
            <a:r>
              <a:rPr lang="en-US" sz="4800" dirty="0" smtClean="0">
                <a:solidFill>
                  <a:schemeClr val="bg1"/>
                </a:solidFill>
                <a:latin typeface="DJ Cross Stitch" pitchFamily="2" charset="0"/>
              </a:rPr>
              <a:t>Money Counts in the Library </a:t>
            </a:r>
            <a:br>
              <a:rPr lang="en-US" sz="4800" dirty="0" smtClean="0">
                <a:solidFill>
                  <a:schemeClr val="bg1"/>
                </a:solidFill>
                <a:latin typeface="DJ Cross Stitch" pitchFamily="2" charset="0"/>
              </a:rPr>
            </a:br>
            <a:r>
              <a:rPr lang="en-US" sz="4800" dirty="0" smtClean="0">
                <a:solidFill>
                  <a:schemeClr val="bg1"/>
                </a:solidFill>
                <a:latin typeface="DJ Cross Stitch" pitchFamily="2" charset="0"/>
              </a:rPr>
              <a:t>#7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709160"/>
          </a:xfrm>
        </p:spPr>
        <p:txBody>
          <a:bodyPr/>
          <a:lstStyle/>
          <a:p>
            <a:pPr algn="ctr">
              <a:buNone/>
            </a:pPr>
            <a:r>
              <a:rPr lang="en-US" dirty="0" smtClean="0"/>
              <a:t>How much are the following books worth?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Shape 86"/>
          <p:cNvSpPr/>
          <p:nvPr/>
        </p:nvSpPr>
        <p:spPr>
          <a:xfrm>
            <a:off x="228600" y="4038600"/>
            <a:ext cx="1317000" cy="1397399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spAutoFit/>
          </a:bodyPr>
          <a:lstStyle/>
          <a:p>
            <a:endParaRPr dirty="0"/>
          </a:p>
        </p:txBody>
      </p:sp>
      <p:sp>
        <p:nvSpPr>
          <p:cNvPr id="5" name="Shape 86"/>
          <p:cNvSpPr/>
          <p:nvPr/>
        </p:nvSpPr>
        <p:spPr>
          <a:xfrm>
            <a:off x="1600200" y="4038600"/>
            <a:ext cx="1317000" cy="1397399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spAutoFit/>
          </a:bodyPr>
          <a:lstStyle/>
          <a:p>
            <a:endParaRPr dirty="0"/>
          </a:p>
        </p:txBody>
      </p:sp>
      <p:sp>
        <p:nvSpPr>
          <p:cNvPr id="6" name="Shape 86"/>
          <p:cNvSpPr/>
          <p:nvPr/>
        </p:nvSpPr>
        <p:spPr>
          <a:xfrm>
            <a:off x="2971800" y="4038600"/>
            <a:ext cx="1317000" cy="1397399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spAutoFit/>
          </a:bodyPr>
          <a:lstStyle/>
          <a:p>
            <a:endParaRPr dirty="0"/>
          </a:p>
        </p:txBody>
      </p:sp>
      <p:sp>
        <p:nvSpPr>
          <p:cNvPr id="7" name="Rectangle 6"/>
          <p:cNvSpPr/>
          <p:nvPr/>
        </p:nvSpPr>
        <p:spPr>
          <a:xfrm>
            <a:off x="4495800" y="4419600"/>
            <a:ext cx="46519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 smtClean="0"/>
              <a:t>=</a:t>
            </a:r>
            <a:endParaRPr lang="en-US" sz="3600" dirty="0"/>
          </a:p>
        </p:txBody>
      </p:sp>
      <p:sp>
        <p:nvSpPr>
          <p:cNvPr id="8" name="Shape 87"/>
          <p:cNvSpPr txBox="1"/>
          <p:nvPr/>
        </p:nvSpPr>
        <p:spPr>
          <a:xfrm>
            <a:off x="381000" y="4114800"/>
            <a:ext cx="1012525" cy="1200298"/>
          </a:xfrm>
          <a:prstGeom prst="rect">
            <a:avLst/>
          </a:prstGeom>
          <a:noFill/>
        </p:spPr>
        <p:txBody>
          <a:bodyPr wrap="square" lIns="91425" tIns="91425" rIns="91425" bIns="91425" anchor="t" anchorCtr="0">
            <a:spAutoFit/>
          </a:bodyPr>
          <a:lstStyle/>
          <a:p>
            <a:pPr lvl="0" algn="ctr" rtl="0">
              <a:buNone/>
            </a:pPr>
            <a:r>
              <a:rPr lang="en" sz="2400" b="1" dirty="0" smtClean="0">
                <a:solidFill>
                  <a:schemeClr val="bg1"/>
                </a:solidFill>
              </a:rPr>
              <a:t>B</a:t>
            </a:r>
            <a:endParaRPr lang="en" sz="2400" b="1" dirty="0">
              <a:solidFill>
                <a:schemeClr val="bg1"/>
              </a:solidFill>
            </a:endParaRPr>
          </a:p>
          <a:p>
            <a:pPr algn="ctr"/>
            <a:endParaRPr dirty="0">
              <a:solidFill>
                <a:schemeClr val="bg1"/>
              </a:solidFill>
            </a:endParaRPr>
          </a:p>
          <a:p>
            <a:pPr lvl="0" algn="ctr" rtl="0">
              <a:buNone/>
            </a:pPr>
            <a:r>
              <a:rPr lang="en" sz="2400" b="1" dirty="0" smtClean="0">
                <a:solidFill>
                  <a:schemeClr val="bg1"/>
                </a:solidFill>
              </a:rPr>
              <a:t>EIN</a:t>
            </a:r>
            <a:endParaRPr lang="en" sz="2400" b="1" dirty="0">
              <a:solidFill>
                <a:schemeClr val="bg1"/>
              </a:solidFill>
            </a:endParaRPr>
          </a:p>
        </p:txBody>
      </p:sp>
      <p:sp>
        <p:nvSpPr>
          <p:cNvPr id="9" name="Shape 87"/>
          <p:cNvSpPr txBox="1"/>
          <p:nvPr/>
        </p:nvSpPr>
        <p:spPr>
          <a:xfrm>
            <a:off x="1752600" y="4114800"/>
            <a:ext cx="1012525" cy="1200298"/>
          </a:xfrm>
          <a:prstGeom prst="rect">
            <a:avLst/>
          </a:prstGeom>
          <a:noFill/>
        </p:spPr>
        <p:txBody>
          <a:bodyPr wrap="square" lIns="91425" tIns="91425" rIns="91425" bIns="91425" anchor="t" anchorCtr="0">
            <a:spAutoFit/>
          </a:bodyPr>
          <a:lstStyle/>
          <a:p>
            <a:pPr lvl="0" algn="ctr" rtl="0">
              <a:buNone/>
            </a:pPr>
            <a:r>
              <a:rPr lang="en" sz="2400" b="1" dirty="0" smtClean="0">
                <a:solidFill>
                  <a:schemeClr val="bg1"/>
                </a:solidFill>
              </a:rPr>
              <a:t>428</a:t>
            </a:r>
            <a:endParaRPr lang="en" sz="2400" b="1" dirty="0">
              <a:solidFill>
                <a:schemeClr val="bg1"/>
              </a:solidFill>
            </a:endParaRPr>
          </a:p>
          <a:p>
            <a:pPr algn="ctr"/>
            <a:endParaRPr dirty="0">
              <a:solidFill>
                <a:schemeClr val="bg1"/>
              </a:solidFill>
            </a:endParaRPr>
          </a:p>
          <a:p>
            <a:pPr lvl="0" algn="ctr" rtl="0">
              <a:buNone/>
            </a:pPr>
            <a:r>
              <a:rPr lang="en" sz="2400" b="1" dirty="0" smtClean="0">
                <a:solidFill>
                  <a:schemeClr val="bg1"/>
                </a:solidFill>
              </a:rPr>
              <a:t>SMI</a:t>
            </a:r>
            <a:endParaRPr lang="en" sz="2400" b="1" dirty="0">
              <a:solidFill>
                <a:schemeClr val="bg1"/>
              </a:solidFill>
            </a:endParaRPr>
          </a:p>
        </p:txBody>
      </p:sp>
      <p:sp>
        <p:nvSpPr>
          <p:cNvPr id="10" name="Shape 87"/>
          <p:cNvSpPr txBox="1"/>
          <p:nvPr/>
        </p:nvSpPr>
        <p:spPr>
          <a:xfrm>
            <a:off x="3124200" y="4114800"/>
            <a:ext cx="1012525" cy="1200298"/>
          </a:xfrm>
          <a:prstGeom prst="rect">
            <a:avLst/>
          </a:prstGeom>
          <a:noFill/>
        </p:spPr>
        <p:txBody>
          <a:bodyPr wrap="square" lIns="91425" tIns="91425" rIns="91425" bIns="91425" anchor="t" anchorCtr="0">
            <a:spAutoFit/>
          </a:bodyPr>
          <a:lstStyle/>
          <a:p>
            <a:pPr lvl="0" algn="ctr" rtl="0">
              <a:buNone/>
            </a:pPr>
            <a:r>
              <a:rPr lang="en" sz="2400" b="1" dirty="0">
                <a:solidFill>
                  <a:schemeClr val="bg1"/>
                </a:solidFill>
              </a:rPr>
              <a:t>E</a:t>
            </a:r>
          </a:p>
          <a:p>
            <a:pPr algn="ctr"/>
            <a:endParaRPr dirty="0">
              <a:solidFill>
                <a:schemeClr val="bg1"/>
              </a:solidFill>
            </a:endParaRPr>
          </a:p>
          <a:p>
            <a:pPr lvl="0" algn="ctr" rtl="0">
              <a:buNone/>
            </a:pPr>
            <a:r>
              <a:rPr lang="en" sz="2400" b="1" dirty="0" smtClean="0">
                <a:solidFill>
                  <a:schemeClr val="bg1"/>
                </a:solidFill>
              </a:rPr>
              <a:t>SHA</a:t>
            </a:r>
            <a:endParaRPr lang="en" sz="2400" b="1" dirty="0">
              <a:solidFill>
                <a:schemeClr val="bg1"/>
              </a:solidFill>
            </a:endParaRPr>
          </a:p>
        </p:txBody>
      </p:sp>
      <p:pic>
        <p:nvPicPr>
          <p:cNvPr id="5122" name="Picture 2" descr="C:\Documents and Settings\snyderk\Local Settings\Temporary Internet Files\Content.IE5\H26JZAI1\MM900236452[1]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86200" y="2590800"/>
            <a:ext cx="1219200" cy="1219200"/>
          </a:xfrm>
          <a:prstGeom prst="rect">
            <a:avLst/>
          </a:prstGeom>
          <a:noFill/>
        </p:spPr>
      </p:pic>
      <p:sp>
        <p:nvSpPr>
          <p:cNvPr id="12" name="TextBox 11"/>
          <p:cNvSpPr txBox="1"/>
          <p:nvPr/>
        </p:nvSpPr>
        <p:spPr>
          <a:xfrm>
            <a:off x="5105400" y="4343400"/>
            <a:ext cx="2133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40 cents</a:t>
            </a:r>
            <a:endParaRPr lang="en-US" sz="3600" dirty="0"/>
          </a:p>
        </p:txBody>
      </p:sp>
      <p:pic>
        <p:nvPicPr>
          <p:cNvPr id="13" name="MS900069340[1].wav">
            <a:hlinkClick r:id="" action="ppaction://media"/>
          </p:cNvPr>
          <p:cNvPicPr>
            <a:picLocks noRot="1" noChangeAspect="1"/>
          </p:cNvPicPr>
          <p:nvPr>
            <a:wavAudioFile r:embed="rId1" name="MS900069340[1].wav"/>
          </p:nvPr>
        </p:nvPicPr>
        <p:blipFill>
          <a:blip r:embed="rId4" cstate="print"/>
          <a:stretch>
            <a:fillRect/>
          </a:stretch>
        </p:blipFill>
        <p:spPr>
          <a:xfrm>
            <a:off x="5943600" y="51054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1" dur="1089" fill="hold"/>
                                        <p:tgtEl>
                                          <p:spTgt spid="1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3"/>
                </p:tgtEl>
              </p:cMediaNode>
            </p:audio>
          </p:childTnLst>
        </p:cTn>
      </p:par>
    </p:tnLst>
    <p:bldLst>
      <p:bldP spid="12" grpId="0" build="allAtOnce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>
            <a:noAutofit/>
          </a:bodyPr>
          <a:lstStyle/>
          <a:p>
            <a:r>
              <a:rPr lang="en-US" sz="4800" dirty="0" smtClean="0">
                <a:solidFill>
                  <a:schemeClr val="bg1"/>
                </a:solidFill>
                <a:latin typeface="DJ Cross Stitch" pitchFamily="2" charset="0"/>
              </a:rPr>
              <a:t>Money Counts in the Library #8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709160"/>
          </a:xfrm>
        </p:spPr>
        <p:txBody>
          <a:bodyPr/>
          <a:lstStyle/>
          <a:p>
            <a:pPr algn="ctr">
              <a:buNone/>
            </a:pPr>
            <a:r>
              <a:rPr lang="en-US" dirty="0" smtClean="0"/>
              <a:t>How much are the following books worth?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Shape 86"/>
          <p:cNvSpPr/>
          <p:nvPr/>
        </p:nvSpPr>
        <p:spPr>
          <a:xfrm>
            <a:off x="228600" y="3276600"/>
            <a:ext cx="1317000" cy="1397399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spAutoFit/>
          </a:bodyPr>
          <a:lstStyle/>
          <a:p>
            <a:endParaRPr dirty="0"/>
          </a:p>
        </p:txBody>
      </p:sp>
      <p:sp>
        <p:nvSpPr>
          <p:cNvPr id="5" name="Shape 86"/>
          <p:cNvSpPr/>
          <p:nvPr/>
        </p:nvSpPr>
        <p:spPr>
          <a:xfrm>
            <a:off x="1600200" y="3276600"/>
            <a:ext cx="1317000" cy="1397399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spAutoFit/>
          </a:bodyPr>
          <a:lstStyle/>
          <a:p>
            <a:endParaRPr dirty="0"/>
          </a:p>
        </p:txBody>
      </p:sp>
      <p:sp>
        <p:nvSpPr>
          <p:cNvPr id="6" name="Shape 86"/>
          <p:cNvSpPr/>
          <p:nvPr/>
        </p:nvSpPr>
        <p:spPr>
          <a:xfrm>
            <a:off x="2971800" y="3276600"/>
            <a:ext cx="1317000" cy="1397399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spAutoFit/>
          </a:bodyPr>
          <a:lstStyle/>
          <a:p>
            <a:endParaRPr dirty="0"/>
          </a:p>
        </p:txBody>
      </p:sp>
      <p:sp>
        <p:nvSpPr>
          <p:cNvPr id="7" name="Shape 86"/>
          <p:cNvSpPr/>
          <p:nvPr/>
        </p:nvSpPr>
        <p:spPr>
          <a:xfrm>
            <a:off x="5715000" y="3276600"/>
            <a:ext cx="1317000" cy="1397399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spAutoFit/>
          </a:bodyPr>
          <a:lstStyle/>
          <a:p>
            <a:endParaRPr dirty="0"/>
          </a:p>
        </p:txBody>
      </p:sp>
      <p:sp>
        <p:nvSpPr>
          <p:cNvPr id="8" name="Shape 86"/>
          <p:cNvSpPr/>
          <p:nvPr/>
        </p:nvSpPr>
        <p:spPr>
          <a:xfrm>
            <a:off x="4343400" y="3276600"/>
            <a:ext cx="1317000" cy="1397399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spAutoFit/>
          </a:bodyPr>
          <a:lstStyle/>
          <a:p>
            <a:endParaRPr dirty="0"/>
          </a:p>
        </p:txBody>
      </p:sp>
      <p:sp>
        <p:nvSpPr>
          <p:cNvPr id="10" name="Rectangle 9"/>
          <p:cNvSpPr/>
          <p:nvPr/>
        </p:nvSpPr>
        <p:spPr>
          <a:xfrm>
            <a:off x="7315200" y="3657600"/>
            <a:ext cx="46519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 smtClean="0"/>
              <a:t>=</a:t>
            </a:r>
            <a:endParaRPr lang="en-US" sz="3600" dirty="0"/>
          </a:p>
        </p:txBody>
      </p:sp>
      <p:sp>
        <p:nvSpPr>
          <p:cNvPr id="11" name="Shape 87"/>
          <p:cNvSpPr txBox="1"/>
          <p:nvPr/>
        </p:nvSpPr>
        <p:spPr>
          <a:xfrm>
            <a:off x="381000" y="3352800"/>
            <a:ext cx="1012525" cy="1200298"/>
          </a:xfrm>
          <a:prstGeom prst="rect">
            <a:avLst/>
          </a:prstGeom>
          <a:noFill/>
        </p:spPr>
        <p:txBody>
          <a:bodyPr wrap="square" lIns="91425" tIns="91425" rIns="91425" bIns="91425" anchor="t" anchorCtr="0">
            <a:spAutoFit/>
          </a:bodyPr>
          <a:lstStyle/>
          <a:p>
            <a:pPr lvl="0" algn="ctr" rtl="0">
              <a:buNone/>
            </a:pPr>
            <a:r>
              <a:rPr lang="en" sz="2400" b="1" dirty="0" smtClean="0">
                <a:solidFill>
                  <a:schemeClr val="bg1"/>
                </a:solidFill>
              </a:rPr>
              <a:t>F</a:t>
            </a:r>
            <a:endParaRPr lang="en" sz="2400" b="1" dirty="0">
              <a:solidFill>
                <a:schemeClr val="bg1"/>
              </a:solidFill>
            </a:endParaRPr>
          </a:p>
          <a:p>
            <a:pPr algn="ctr"/>
            <a:endParaRPr dirty="0">
              <a:solidFill>
                <a:schemeClr val="bg1"/>
              </a:solidFill>
            </a:endParaRPr>
          </a:p>
          <a:p>
            <a:pPr lvl="0" algn="ctr" rtl="0">
              <a:buNone/>
            </a:pPr>
            <a:r>
              <a:rPr lang="en" sz="2400" b="1" dirty="0" smtClean="0">
                <a:solidFill>
                  <a:schemeClr val="bg1"/>
                </a:solidFill>
              </a:rPr>
              <a:t>BAC</a:t>
            </a:r>
            <a:endParaRPr lang="en" sz="2400" b="1" dirty="0">
              <a:solidFill>
                <a:schemeClr val="bg1"/>
              </a:solidFill>
            </a:endParaRPr>
          </a:p>
        </p:txBody>
      </p:sp>
      <p:sp>
        <p:nvSpPr>
          <p:cNvPr id="12" name="Shape 87"/>
          <p:cNvSpPr txBox="1"/>
          <p:nvPr/>
        </p:nvSpPr>
        <p:spPr>
          <a:xfrm>
            <a:off x="1752600" y="3352800"/>
            <a:ext cx="1012525" cy="1200298"/>
          </a:xfrm>
          <a:prstGeom prst="rect">
            <a:avLst/>
          </a:prstGeom>
          <a:noFill/>
        </p:spPr>
        <p:txBody>
          <a:bodyPr wrap="square" lIns="91425" tIns="91425" rIns="91425" bIns="91425" anchor="t" anchorCtr="0">
            <a:spAutoFit/>
          </a:bodyPr>
          <a:lstStyle/>
          <a:p>
            <a:pPr lvl="0" algn="ctr" rtl="0">
              <a:buNone/>
            </a:pPr>
            <a:r>
              <a:rPr lang="en" sz="2400" b="1" dirty="0">
                <a:solidFill>
                  <a:schemeClr val="bg1"/>
                </a:solidFill>
              </a:rPr>
              <a:t>E</a:t>
            </a:r>
          </a:p>
          <a:p>
            <a:pPr algn="ctr"/>
            <a:endParaRPr dirty="0">
              <a:solidFill>
                <a:schemeClr val="bg1"/>
              </a:solidFill>
            </a:endParaRPr>
          </a:p>
          <a:p>
            <a:pPr lvl="0" algn="ctr" rtl="0">
              <a:buNone/>
            </a:pPr>
            <a:r>
              <a:rPr lang="en" sz="2400" b="1" dirty="0" smtClean="0">
                <a:solidFill>
                  <a:schemeClr val="bg1"/>
                </a:solidFill>
              </a:rPr>
              <a:t>WOO</a:t>
            </a:r>
            <a:endParaRPr lang="en" sz="2400" b="1" dirty="0">
              <a:solidFill>
                <a:schemeClr val="bg1"/>
              </a:solidFill>
            </a:endParaRPr>
          </a:p>
        </p:txBody>
      </p:sp>
      <p:sp>
        <p:nvSpPr>
          <p:cNvPr id="13" name="Shape 87"/>
          <p:cNvSpPr txBox="1"/>
          <p:nvPr/>
        </p:nvSpPr>
        <p:spPr>
          <a:xfrm>
            <a:off x="3124200" y="3352800"/>
            <a:ext cx="1012525" cy="1200298"/>
          </a:xfrm>
          <a:prstGeom prst="rect">
            <a:avLst/>
          </a:prstGeom>
          <a:noFill/>
        </p:spPr>
        <p:txBody>
          <a:bodyPr wrap="square" lIns="91425" tIns="91425" rIns="91425" bIns="91425" anchor="t" anchorCtr="0">
            <a:spAutoFit/>
          </a:bodyPr>
          <a:lstStyle/>
          <a:p>
            <a:pPr lvl="0" algn="ctr" rtl="0">
              <a:buNone/>
            </a:pPr>
            <a:r>
              <a:rPr lang="en" sz="2400" b="1" dirty="0" smtClean="0">
                <a:solidFill>
                  <a:schemeClr val="bg1"/>
                </a:solidFill>
              </a:rPr>
              <a:t>B</a:t>
            </a:r>
            <a:endParaRPr lang="en" sz="2400" b="1" dirty="0">
              <a:solidFill>
                <a:schemeClr val="bg1"/>
              </a:solidFill>
            </a:endParaRPr>
          </a:p>
          <a:p>
            <a:pPr algn="ctr"/>
            <a:endParaRPr dirty="0">
              <a:solidFill>
                <a:schemeClr val="bg1"/>
              </a:solidFill>
            </a:endParaRPr>
          </a:p>
          <a:p>
            <a:pPr lvl="0" algn="ctr" rtl="0">
              <a:buNone/>
            </a:pPr>
            <a:r>
              <a:rPr lang="en" sz="2400" b="1" dirty="0" smtClean="0">
                <a:solidFill>
                  <a:schemeClr val="bg1"/>
                </a:solidFill>
              </a:rPr>
              <a:t>TEL</a:t>
            </a:r>
            <a:endParaRPr lang="en" sz="2400" b="1" dirty="0">
              <a:solidFill>
                <a:schemeClr val="bg1"/>
              </a:solidFill>
            </a:endParaRPr>
          </a:p>
        </p:txBody>
      </p:sp>
      <p:sp>
        <p:nvSpPr>
          <p:cNvPr id="14" name="Shape 87"/>
          <p:cNvSpPr txBox="1"/>
          <p:nvPr/>
        </p:nvSpPr>
        <p:spPr>
          <a:xfrm>
            <a:off x="4495800" y="3352800"/>
            <a:ext cx="1012525" cy="1200298"/>
          </a:xfrm>
          <a:prstGeom prst="rect">
            <a:avLst/>
          </a:prstGeom>
          <a:noFill/>
        </p:spPr>
        <p:txBody>
          <a:bodyPr wrap="square" lIns="91425" tIns="91425" rIns="91425" bIns="91425" anchor="t" anchorCtr="0">
            <a:spAutoFit/>
          </a:bodyPr>
          <a:lstStyle/>
          <a:p>
            <a:pPr lvl="0" algn="ctr" rtl="0">
              <a:buNone/>
            </a:pPr>
            <a:r>
              <a:rPr lang="en" sz="2400" b="1" dirty="0" smtClean="0">
                <a:solidFill>
                  <a:schemeClr val="bg1"/>
                </a:solidFill>
              </a:rPr>
              <a:t>F</a:t>
            </a:r>
            <a:endParaRPr lang="en" sz="2400" b="1" dirty="0">
              <a:solidFill>
                <a:schemeClr val="bg1"/>
              </a:solidFill>
            </a:endParaRPr>
          </a:p>
          <a:p>
            <a:pPr algn="ctr"/>
            <a:endParaRPr dirty="0">
              <a:solidFill>
                <a:schemeClr val="bg1"/>
              </a:solidFill>
            </a:endParaRPr>
          </a:p>
          <a:p>
            <a:pPr lvl="0" algn="ctr" rtl="0">
              <a:buNone/>
            </a:pPr>
            <a:r>
              <a:rPr lang="en" sz="2400" b="1" dirty="0" smtClean="0">
                <a:solidFill>
                  <a:schemeClr val="bg1"/>
                </a:solidFill>
              </a:rPr>
              <a:t>ZIG</a:t>
            </a:r>
            <a:endParaRPr lang="en" sz="2400" b="1" dirty="0">
              <a:solidFill>
                <a:schemeClr val="bg1"/>
              </a:solidFill>
            </a:endParaRPr>
          </a:p>
        </p:txBody>
      </p:sp>
      <p:sp>
        <p:nvSpPr>
          <p:cNvPr id="15" name="Shape 87"/>
          <p:cNvSpPr txBox="1"/>
          <p:nvPr/>
        </p:nvSpPr>
        <p:spPr>
          <a:xfrm>
            <a:off x="5867400" y="3352800"/>
            <a:ext cx="1012525" cy="1200298"/>
          </a:xfrm>
          <a:prstGeom prst="rect">
            <a:avLst/>
          </a:prstGeom>
          <a:noFill/>
        </p:spPr>
        <p:txBody>
          <a:bodyPr wrap="square" lIns="91425" tIns="91425" rIns="91425" bIns="91425" anchor="t" anchorCtr="0">
            <a:spAutoFit/>
          </a:bodyPr>
          <a:lstStyle/>
          <a:p>
            <a:pPr lvl="0" algn="ctr" rtl="0">
              <a:buNone/>
            </a:pPr>
            <a:r>
              <a:rPr lang="en" sz="2400" b="1" dirty="0" smtClean="0">
                <a:solidFill>
                  <a:schemeClr val="bg1"/>
                </a:solidFill>
              </a:rPr>
              <a:t>B</a:t>
            </a:r>
            <a:endParaRPr lang="en" sz="2400" b="1" dirty="0">
              <a:solidFill>
                <a:schemeClr val="bg1"/>
              </a:solidFill>
            </a:endParaRPr>
          </a:p>
          <a:p>
            <a:pPr algn="ctr"/>
            <a:endParaRPr dirty="0">
              <a:solidFill>
                <a:schemeClr val="bg1"/>
              </a:solidFill>
            </a:endParaRPr>
          </a:p>
          <a:p>
            <a:pPr lvl="0" algn="ctr" rtl="0">
              <a:buNone/>
            </a:pPr>
            <a:r>
              <a:rPr lang="en" sz="2400" b="1" dirty="0" smtClean="0">
                <a:solidFill>
                  <a:schemeClr val="bg1"/>
                </a:solidFill>
              </a:rPr>
              <a:t>NIC</a:t>
            </a:r>
            <a:endParaRPr lang="en" sz="2400" b="1" dirty="0">
              <a:solidFill>
                <a:schemeClr val="bg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553200" y="5181600"/>
            <a:ext cx="2133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62 Cents</a:t>
            </a:r>
            <a:endParaRPr lang="en-US" sz="3600" dirty="0"/>
          </a:p>
        </p:txBody>
      </p:sp>
      <p:pic>
        <p:nvPicPr>
          <p:cNvPr id="16" name="MS900069340[1].wav">
            <a:hlinkClick r:id="" action="ppaction://media"/>
          </p:cNvPr>
          <p:cNvPicPr>
            <a:picLocks noRot="1" noChangeAspect="1"/>
          </p:cNvPicPr>
          <p:nvPr>
            <a:wavAudioFile r:embed="rId1" name="MS900069340[1].wav"/>
          </p:nvPr>
        </p:nvPicPr>
        <p:blipFill>
          <a:blip r:embed="rId3" cstate="print"/>
          <a:stretch>
            <a:fillRect/>
          </a:stretch>
        </p:blipFill>
        <p:spPr>
          <a:xfrm>
            <a:off x="7391400" y="5943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1" dur="1089" fill="hold"/>
                                        <p:tgtEl>
                                          <p:spTgt spid="1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6"/>
                </p:tgtEl>
              </p:cMediaNode>
            </p:audio>
          </p:childTnLst>
        </p:cTn>
      </p:par>
    </p:tnLst>
    <p:bldLst>
      <p:bldP spid="19" grpId="0" build="allAtOnce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>
            <a:noAutofit/>
          </a:bodyPr>
          <a:lstStyle/>
          <a:p>
            <a:r>
              <a:rPr lang="en-US" sz="4800" dirty="0" smtClean="0">
                <a:solidFill>
                  <a:schemeClr val="bg1"/>
                </a:solidFill>
                <a:latin typeface="DJ Cross Stitch" pitchFamily="2" charset="0"/>
              </a:rPr>
              <a:t>Money Counts in the Library </a:t>
            </a:r>
            <a:br>
              <a:rPr lang="en-US" sz="4800" dirty="0" smtClean="0">
                <a:solidFill>
                  <a:schemeClr val="bg1"/>
                </a:solidFill>
                <a:latin typeface="DJ Cross Stitch" pitchFamily="2" charset="0"/>
              </a:rPr>
            </a:br>
            <a:r>
              <a:rPr lang="en-US" sz="4800" dirty="0" smtClean="0">
                <a:solidFill>
                  <a:schemeClr val="bg1"/>
                </a:solidFill>
                <a:latin typeface="DJ Cross Stitch" pitchFamily="2" charset="0"/>
              </a:rPr>
              <a:t>#9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709160"/>
          </a:xfrm>
        </p:spPr>
        <p:txBody>
          <a:bodyPr/>
          <a:lstStyle/>
          <a:p>
            <a:pPr algn="ctr">
              <a:buNone/>
            </a:pPr>
            <a:r>
              <a:rPr lang="en-US" dirty="0" smtClean="0"/>
              <a:t>How much are the following books worth?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Shape 86"/>
          <p:cNvSpPr/>
          <p:nvPr/>
        </p:nvSpPr>
        <p:spPr>
          <a:xfrm>
            <a:off x="228600" y="3276600"/>
            <a:ext cx="1317000" cy="1397399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spAutoFit/>
          </a:bodyPr>
          <a:lstStyle/>
          <a:p>
            <a:endParaRPr dirty="0"/>
          </a:p>
        </p:txBody>
      </p:sp>
      <p:sp>
        <p:nvSpPr>
          <p:cNvPr id="5" name="Shape 86"/>
          <p:cNvSpPr/>
          <p:nvPr/>
        </p:nvSpPr>
        <p:spPr>
          <a:xfrm>
            <a:off x="1600200" y="3276600"/>
            <a:ext cx="1317000" cy="1397399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spAutoFit/>
          </a:bodyPr>
          <a:lstStyle/>
          <a:p>
            <a:endParaRPr dirty="0"/>
          </a:p>
        </p:txBody>
      </p:sp>
      <p:sp>
        <p:nvSpPr>
          <p:cNvPr id="6" name="Shape 86"/>
          <p:cNvSpPr/>
          <p:nvPr/>
        </p:nvSpPr>
        <p:spPr>
          <a:xfrm>
            <a:off x="2971800" y="3276600"/>
            <a:ext cx="1317000" cy="1397399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spAutoFit/>
          </a:bodyPr>
          <a:lstStyle/>
          <a:p>
            <a:endParaRPr dirty="0"/>
          </a:p>
        </p:txBody>
      </p:sp>
      <p:sp>
        <p:nvSpPr>
          <p:cNvPr id="8" name="Shape 86"/>
          <p:cNvSpPr/>
          <p:nvPr/>
        </p:nvSpPr>
        <p:spPr>
          <a:xfrm>
            <a:off x="4343400" y="3276600"/>
            <a:ext cx="1317000" cy="1397399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spAutoFit/>
          </a:bodyPr>
          <a:lstStyle/>
          <a:p>
            <a:endParaRPr dirty="0"/>
          </a:p>
        </p:txBody>
      </p:sp>
      <p:sp>
        <p:nvSpPr>
          <p:cNvPr id="10" name="Rectangle 9"/>
          <p:cNvSpPr/>
          <p:nvPr/>
        </p:nvSpPr>
        <p:spPr>
          <a:xfrm>
            <a:off x="5943600" y="3657600"/>
            <a:ext cx="46519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 smtClean="0"/>
              <a:t>=</a:t>
            </a:r>
            <a:endParaRPr lang="en-US" sz="3600" dirty="0"/>
          </a:p>
        </p:txBody>
      </p:sp>
      <p:sp>
        <p:nvSpPr>
          <p:cNvPr id="11" name="Shape 87"/>
          <p:cNvSpPr txBox="1"/>
          <p:nvPr/>
        </p:nvSpPr>
        <p:spPr>
          <a:xfrm>
            <a:off x="381000" y="3352800"/>
            <a:ext cx="1012525" cy="1200298"/>
          </a:xfrm>
          <a:prstGeom prst="rect">
            <a:avLst/>
          </a:prstGeom>
          <a:noFill/>
        </p:spPr>
        <p:txBody>
          <a:bodyPr wrap="square" lIns="91425" tIns="91425" rIns="91425" bIns="91425" anchor="t" anchorCtr="0">
            <a:spAutoFit/>
          </a:bodyPr>
          <a:lstStyle/>
          <a:p>
            <a:pPr lvl="0" algn="ctr" rtl="0">
              <a:buNone/>
            </a:pPr>
            <a:r>
              <a:rPr lang="en" sz="2400" b="1" dirty="0">
                <a:solidFill>
                  <a:schemeClr val="bg1"/>
                </a:solidFill>
              </a:rPr>
              <a:t>E</a:t>
            </a:r>
          </a:p>
          <a:p>
            <a:pPr algn="ctr"/>
            <a:endParaRPr dirty="0">
              <a:solidFill>
                <a:schemeClr val="bg1"/>
              </a:solidFill>
            </a:endParaRPr>
          </a:p>
          <a:p>
            <a:pPr lvl="0" algn="ctr" rtl="0">
              <a:buNone/>
            </a:pPr>
            <a:r>
              <a:rPr lang="en" sz="2400" b="1" dirty="0" smtClean="0">
                <a:solidFill>
                  <a:schemeClr val="bg1"/>
                </a:solidFill>
              </a:rPr>
              <a:t>ROG</a:t>
            </a:r>
            <a:endParaRPr lang="en" sz="2400" b="1" dirty="0">
              <a:solidFill>
                <a:schemeClr val="bg1"/>
              </a:solidFill>
            </a:endParaRPr>
          </a:p>
        </p:txBody>
      </p:sp>
      <p:sp>
        <p:nvSpPr>
          <p:cNvPr id="12" name="Shape 87"/>
          <p:cNvSpPr txBox="1"/>
          <p:nvPr/>
        </p:nvSpPr>
        <p:spPr>
          <a:xfrm>
            <a:off x="1752600" y="3352800"/>
            <a:ext cx="1012525" cy="1200298"/>
          </a:xfrm>
          <a:prstGeom prst="rect">
            <a:avLst/>
          </a:prstGeom>
          <a:noFill/>
        </p:spPr>
        <p:txBody>
          <a:bodyPr wrap="square" lIns="91425" tIns="91425" rIns="91425" bIns="91425" anchor="t" anchorCtr="0">
            <a:spAutoFit/>
          </a:bodyPr>
          <a:lstStyle/>
          <a:p>
            <a:pPr lvl="0" algn="ctr" rtl="0">
              <a:buNone/>
            </a:pPr>
            <a:r>
              <a:rPr lang="en" sz="2400" b="1" dirty="0">
                <a:solidFill>
                  <a:schemeClr val="bg1"/>
                </a:solidFill>
              </a:rPr>
              <a:t>E</a:t>
            </a:r>
          </a:p>
          <a:p>
            <a:pPr algn="ctr"/>
            <a:endParaRPr dirty="0">
              <a:solidFill>
                <a:schemeClr val="bg1"/>
              </a:solidFill>
            </a:endParaRPr>
          </a:p>
          <a:p>
            <a:pPr lvl="0" algn="ctr" rtl="0">
              <a:buNone/>
            </a:pPr>
            <a:r>
              <a:rPr lang="en" sz="2400" b="1" dirty="0" smtClean="0">
                <a:solidFill>
                  <a:schemeClr val="bg1"/>
                </a:solidFill>
              </a:rPr>
              <a:t>WAS</a:t>
            </a:r>
            <a:endParaRPr lang="en" sz="2400" b="1" dirty="0">
              <a:solidFill>
                <a:schemeClr val="bg1"/>
              </a:solidFill>
            </a:endParaRPr>
          </a:p>
        </p:txBody>
      </p:sp>
      <p:sp>
        <p:nvSpPr>
          <p:cNvPr id="13" name="Shape 87"/>
          <p:cNvSpPr txBox="1"/>
          <p:nvPr/>
        </p:nvSpPr>
        <p:spPr>
          <a:xfrm>
            <a:off x="3124200" y="3352800"/>
            <a:ext cx="1012525" cy="1200298"/>
          </a:xfrm>
          <a:prstGeom prst="rect">
            <a:avLst/>
          </a:prstGeom>
          <a:noFill/>
        </p:spPr>
        <p:txBody>
          <a:bodyPr wrap="square" lIns="91425" tIns="91425" rIns="91425" bIns="91425" anchor="t" anchorCtr="0">
            <a:spAutoFit/>
          </a:bodyPr>
          <a:lstStyle/>
          <a:p>
            <a:pPr lvl="0" algn="ctr" rtl="0">
              <a:buNone/>
            </a:pPr>
            <a:r>
              <a:rPr lang="en" sz="2400" b="1" dirty="0" smtClean="0">
                <a:solidFill>
                  <a:schemeClr val="bg1"/>
                </a:solidFill>
              </a:rPr>
              <a:t>559 </a:t>
            </a:r>
            <a:endParaRPr lang="en" sz="2400" b="1" dirty="0">
              <a:solidFill>
                <a:schemeClr val="bg1"/>
              </a:solidFill>
            </a:endParaRPr>
          </a:p>
          <a:p>
            <a:pPr algn="ctr"/>
            <a:endParaRPr dirty="0">
              <a:solidFill>
                <a:schemeClr val="bg1"/>
              </a:solidFill>
            </a:endParaRPr>
          </a:p>
          <a:p>
            <a:pPr lvl="0" algn="ctr" rtl="0">
              <a:buNone/>
            </a:pPr>
            <a:r>
              <a:rPr lang="en" sz="2400" b="1" dirty="0" smtClean="0">
                <a:solidFill>
                  <a:schemeClr val="bg1"/>
                </a:solidFill>
              </a:rPr>
              <a:t>BOW</a:t>
            </a:r>
            <a:endParaRPr lang="en" sz="2400" b="1" dirty="0">
              <a:solidFill>
                <a:schemeClr val="bg1"/>
              </a:solidFill>
            </a:endParaRPr>
          </a:p>
        </p:txBody>
      </p:sp>
      <p:sp>
        <p:nvSpPr>
          <p:cNvPr id="14" name="Shape 87"/>
          <p:cNvSpPr txBox="1"/>
          <p:nvPr/>
        </p:nvSpPr>
        <p:spPr>
          <a:xfrm>
            <a:off x="4495800" y="3352800"/>
            <a:ext cx="1012525" cy="1200298"/>
          </a:xfrm>
          <a:prstGeom prst="rect">
            <a:avLst/>
          </a:prstGeom>
          <a:noFill/>
        </p:spPr>
        <p:txBody>
          <a:bodyPr wrap="square" lIns="91425" tIns="91425" rIns="91425" bIns="91425" anchor="t" anchorCtr="0">
            <a:spAutoFit/>
          </a:bodyPr>
          <a:lstStyle/>
          <a:p>
            <a:pPr lvl="0" algn="ctr" rtl="0">
              <a:buNone/>
            </a:pPr>
            <a:r>
              <a:rPr lang="en" sz="2400" b="1" dirty="0" smtClean="0">
                <a:solidFill>
                  <a:schemeClr val="bg1"/>
                </a:solidFill>
              </a:rPr>
              <a:t>F</a:t>
            </a:r>
            <a:endParaRPr lang="en" sz="2400" b="1" dirty="0">
              <a:solidFill>
                <a:schemeClr val="bg1"/>
              </a:solidFill>
            </a:endParaRPr>
          </a:p>
          <a:p>
            <a:pPr algn="ctr"/>
            <a:endParaRPr dirty="0">
              <a:solidFill>
                <a:schemeClr val="bg1"/>
              </a:solidFill>
            </a:endParaRPr>
          </a:p>
          <a:p>
            <a:pPr lvl="0" algn="ctr" rtl="0">
              <a:buNone/>
            </a:pPr>
            <a:r>
              <a:rPr lang="en" sz="2400" b="1" dirty="0" smtClean="0">
                <a:solidFill>
                  <a:schemeClr val="bg1"/>
                </a:solidFill>
              </a:rPr>
              <a:t>LAS</a:t>
            </a:r>
            <a:endParaRPr lang="en" sz="2400" b="1" dirty="0">
              <a:solidFill>
                <a:schemeClr val="bg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477000" y="3657600"/>
            <a:ext cx="1981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26 Cents</a:t>
            </a:r>
            <a:endParaRPr lang="en-US" sz="3600" dirty="0"/>
          </a:p>
        </p:txBody>
      </p:sp>
      <p:pic>
        <p:nvPicPr>
          <p:cNvPr id="15" name="MS900069340[1].wav">
            <a:hlinkClick r:id="" action="ppaction://media"/>
          </p:cNvPr>
          <p:cNvPicPr>
            <a:picLocks noRot="1" noChangeAspect="1"/>
          </p:cNvPicPr>
          <p:nvPr>
            <a:wavAudioFile r:embed="rId1" name="MS900069340[1].wav"/>
          </p:nvPr>
        </p:nvPicPr>
        <p:blipFill>
          <a:blip r:embed="rId3" cstate="print"/>
          <a:stretch>
            <a:fillRect/>
          </a:stretch>
        </p:blipFill>
        <p:spPr>
          <a:xfrm>
            <a:off x="7391400" y="4419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1" dur="1089" fill="hold"/>
                                        <p:tgtEl>
                                          <p:spTgt spid="1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5"/>
                </p:tgtEl>
              </p:cMediaNode>
            </p:audio>
          </p:childTnLst>
        </p:cTn>
      </p:par>
    </p:tnLst>
    <p:bldLst>
      <p:bldP spid="17" grpId="0" build="allAtOnce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375</TotalTime>
  <Words>261</Words>
  <Application>Microsoft Office PowerPoint</Application>
  <PresentationFormat>On-screen Show (4:3)</PresentationFormat>
  <Paragraphs>166</Paragraphs>
  <Slides>10</Slides>
  <Notes>0</Notes>
  <HiddenSlides>0</HiddenSlides>
  <MMClips>11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Apex</vt:lpstr>
      <vt:lpstr>Money Counts in the Library #1</vt:lpstr>
      <vt:lpstr>Money Counts in the Library #2</vt:lpstr>
      <vt:lpstr>Money Counts in the Library #3</vt:lpstr>
      <vt:lpstr>Money Counts in the Library #4</vt:lpstr>
      <vt:lpstr>Money Counts in the Library #5</vt:lpstr>
      <vt:lpstr>Money Counts in the Library #6</vt:lpstr>
      <vt:lpstr>Money Counts in the Library  #7</vt:lpstr>
      <vt:lpstr>Money Counts in the Library #8</vt:lpstr>
      <vt:lpstr>Money Counts in the Library  #9</vt:lpstr>
      <vt:lpstr>Money Counts in the Library #10</vt:lpstr>
    </vt:vector>
  </TitlesOfParts>
  <Company>Frisco ISD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Money Counts in the Library #1</dc:title>
  <dc:creator>Frisco ISD</dc:creator>
  <cp:lastModifiedBy>Frisco ISD</cp:lastModifiedBy>
  <cp:revision>19</cp:revision>
  <dcterms:created xsi:type="dcterms:W3CDTF">2013-10-02T15:21:15Z</dcterms:created>
  <dcterms:modified xsi:type="dcterms:W3CDTF">2013-10-18T21:53:27Z</dcterms:modified>
</cp:coreProperties>
</file>